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2" r:id="rId5"/>
    <p:sldId id="272" r:id="rId6"/>
    <p:sldId id="290" r:id="rId7"/>
    <p:sldId id="295" r:id="rId8"/>
    <p:sldId id="298" r:id="rId9"/>
    <p:sldId id="299" r:id="rId10"/>
    <p:sldId id="305" r:id="rId11"/>
    <p:sldId id="311" r:id="rId12"/>
    <p:sldId id="287" r:id="rId13"/>
    <p:sldId id="278" r:id="rId14"/>
    <p:sldId id="273" r:id="rId15"/>
    <p:sldId id="308" r:id="rId16"/>
    <p:sldId id="294" r:id="rId17"/>
    <p:sldId id="296" r:id="rId18"/>
    <p:sldId id="297" r:id="rId19"/>
    <p:sldId id="301" r:id="rId20"/>
    <p:sldId id="302" r:id="rId21"/>
    <p:sldId id="300" r:id="rId22"/>
    <p:sldId id="307" r:id="rId23"/>
    <p:sldId id="306" r:id="rId24"/>
    <p:sldId id="312" r:id="rId25"/>
    <p:sldId id="313" r:id="rId26"/>
    <p:sldId id="280" r:id="rId27"/>
    <p:sldId id="291" r:id="rId28"/>
    <p:sldId id="292" r:id="rId29"/>
    <p:sldId id="310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4D6EA-AC8E-7F56-B32B-1F8CAF13AC1A}" v="264" dt="2024-05-07T13:24:22.935"/>
    <p1510:client id="{63B571A7-2674-6D4C-84E8-C11BE323E9EB}" v="2841" dt="2024-05-07T15:34:05.086"/>
    <p1510:client id="{7BCF1472-6425-0E70-E779-B243F2C27507}" v="185" dt="2024-05-07T05:32:53.132"/>
    <p1510:client id="{C6FA90DC-9FD7-4649-8C02-4B0B339ABB5C}" v="1432" dt="2024-05-07T16:17:44.465"/>
    <p1510:client id="{F2018244-71BA-4AAC-8830-5609C2374470}" v="1537" dt="2024-05-07T16:13:49.96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5/7/2024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5/7/2024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Afternoon everyone,</a:t>
            </a:r>
          </a:p>
          <a:p>
            <a:endParaRPr lang="en-US"/>
          </a:p>
          <a:p>
            <a:r>
              <a:rPr lang="en-US"/>
              <a:t>I am Shivam and here with me is Keshav and Aakash. For the Project component of this course, we did a reproducibility study on the Aquila Optimizer: A novel </a:t>
            </a:r>
            <a:r>
              <a:rPr lang="en-US" b="0">
                <a:solidFill>
                  <a:schemeClr val="bg2">
                    <a:lumMod val="25000"/>
                  </a:schemeClr>
                </a:solidFill>
                <a:latin typeface="EB Garamond" pitchFamily="2" charset="0"/>
              </a:rPr>
              <a:t>metaheuristic optimization algorithm.</a:t>
            </a:r>
          </a:p>
          <a:p>
            <a:endParaRPr lang="en-US"/>
          </a:p>
          <a:p>
            <a:r>
              <a:rPr lang="en-US"/>
              <a:t>The optimizer takes inspiration from the hunting strategies that the aquila bird uses to catch its prey in nature.</a:t>
            </a:r>
            <a:endParaRPr lang="en-US" b="0">
              <a:solidFill>
                <a:schemeClr val="bg2">
                  <a:lumMod val="25000"/>
                </a:schemeClr>
              </a:solidFill>
              <a:latin typeface="EB Garamond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paper was published in 2021 and is cited by over 1300 papers as of today.</a:t>
            </a: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3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Unimodal is exploitation</a:t>
            </a:r>
            <a:br>
              <a:rPr lang="en-US"/>
            </a:br>
            <a:r>
              <a:rPr lang="en-US"/>
              <a:t>multimodal is exploration</a:t>
            </a:r>
            <a:br>
              <a:rPr lang="en-US"/>
            </a:br>
            <a:r>
              <a:rPr lang="en-US" err="1"/>
              <a:t>exploration</a:t>
            </a:r>
            <a:r>
              <a:rPr lang="en-US"/>
              <a:t> in low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9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Unimodal is exploitation</a:t>
            </a:r>
            <a:br>
              <a:rPr lang="en-US"/>
            </a:br>
            <a:r>
              <a:rPr lang="en-US"/>
              <a:t>multimodal is exploration</a:t>
            </a:r>
            <a:br>
              <a:rPr lang="en-US"/>
            </a:br>
            <a:r>
              <a:rPr lang="en-US" err="1"/>
              <a:t>exploration</a:t>
            </a:r>
            <a:r>
              <a:rPr lang="en-US"/>
              <a:t> in low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7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Unimodal is exploitation</a:t>
            </a:r>
            <a:br>
              <a:rPr lang="en-US"/>
            </a:br>
            <a:r>
              <a:rPr lang="en-US"/>
              <a:t>multimodal is exploration</a:t>
            </a:r>
            <a:br>
              <a:rPr lang="en-US"/>
            </a:br>
            <a:r>
              <a:rPr lang="en-US" err="1"/>
              <a:t>exploration</a:t>
            </a:r>
            <a:r>
              <a:rPr lang="en-US"/>
              <a:t> in low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43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6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2"/>
                </a:solidFill>
              </a:rPr>
              <a:t>To start with, the paper mentions few of the challenges that are currently faced which served as an inspiration for the Aquila optimizer.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</a:rPr>
              <a:t>Optimization Challenges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</a:rPr>
              <a:t>Many real-world problems in machine learning, AI, and engineering require optimal parameter settings for system design. Traditional mathematical optimization methods often struggle with issues like converging to local optima.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tx2"/>
                </a:solidFill>
              </a:rPr>
              <a:t>Meta-Heuristic Algorithms' Limitations:</a:t>
            </a:r>
          </a:p>
          <a:p>
            <a:r>
              <a:rPr lang="en-US" sz="1200" dirty="0">
                <a:solidFill>
                  <a:schemeClr val="tx2"/>
                </a:solidFill>
              </a:rPr>
              <a:t>Existing meta-heuristic algorithms like PSO and ACO sometimes fall short due to limitations in exploring and exploiting search spaces, leading to suboptimal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3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Before we jump into the actual algorithm, let’s look at few of the related work in the field.</a:t>
            </a:r>
          </a:p>
          <a:p>
            <a:endParaRPr lang="en-US"/>
          </a:p>
          <a:p>
            <a:r>
              <a:rPr lang="en-US" dirty="0"/>
              <a:t>Swarm Intelligence Algorithms:</a:t>
            </a:r>
          </a:p>
          <a:p>
            <a:pPr lvl="1"/>
            <a:r>
              <a:rPr lang="en-US" dirty="0"/>
              <a:t>Particle Swarm Optimization (PSO): Models the social behavior of birds flocking or fish schooling to find optimal solutions.</a:t>
            </a:r>
            <a:endParaRPr lang="en-US"/>
          </a:p>
          <a:p>
            <a:pPr lvl="1"/>
            <a:r>
              <a:rPr lang="en-US" dirty="0"/>
              <a:t>Ant Colony Optimization (ACO): Mimics how ants deposit pheromones to mark optimal paths to food sources.</a:t>
            </a:r>
            <a:endParaRPr lang="en-US"/>
          </a:p>
          <a:p>
            <a:pPr lvl="1"/>
            <a:r>
              <a:rPr lang="en-US" dirty="0"/>
              <a:t>Artificial Bee Colony (ABC): Simulates honey bees' search for nectar, balancing exploration and exploitation.</a:t>
            </a:r>
            <a:endParaRPr lang="en-US"/>
          </a:p>
          <a:p>
            <a:endParaRPr lang="en-US" dirty="0"/>
          </a:p>
          <a:p>
            <a:r>
              <a:rPr lang="en-US" dirty="0"/>
              <a:t>Evolutionary Algorithms:</a:t>
            </a:r>
          </a:p>
          <a:p>
            <a:pPr lvl="1"/>
            <a:r>
              <a:rPr lang="en-US" dirty="0"/>
              <a:t>Genetic Algorithm (GA): Uses principles of natural selection and genetic evolution, like crossover and mutation, to improve solution populations.</a:t>
            </a:r>
            <a:endParaRPr lang="en-US"/>
          </a:p>
          <a:p>
            <a:pPr lvl="1"/>
            <a:r>
              <a:rPr lang="en-US" dirty="0"/>
              <a:t>Differential Evolution (DE): Generates new solutions by adding weighted differences between solutions, simulating natural variations.</a:t>
            </a:r>
            <a:endParaRPr lang="en-US"/>
          </a:p>
          <a:p>
            <a:pPr lvl="1"/>
            <a:r>
              <a:rPr lang="en-US" dirty="0"/>
              <a:t>Biogeography-Based Optimization (BBO): Inspired by the migration patterns of species and their geographical distribution.</a:t>
            </a:r>
            <a:endParaRPr lang="en-US"/>
          </a:p>
          <a:p>
            <a:endParaRPr lang="en-US" dirty="0"/>
          </a:p>
          <a:p>
            <a:r>
              <a:rPr lang="en-US" dirty="0"/>
              <a:t>Physics-Based Algorithms:</a:t>
            </a:r>
          </a:p>
          <a:p>
            <a:pPr lvl="1"/>
            <a:r>
              <a:rPr lang="en-US" dirty="0"/>
              <a:t>Gravitational Search Algorithm (GSA): Models interactions based on gravitational laws, treating solutions as masses that attract each other.</a:t>
            </a:r>
            <a:endParaRPr lang="en-US"/>
          </a:p>
          <a:p>
            <a:pPr lvl="1"/>
            <a:r>
              <a:rPr lang="en-US" dirty="0"/>
              <a:t>Simulated Annealing (SA): Simulates the physical annealing process, cooling gradually to find a global minimum.</a:t>
            </a:r>
            <a:endParaRPr lang="en-US"/>
          </a:p>
          <a:p>
            <a:pPr lvl="1"/>
            <a:r>
              <a:rPr lang="en-US" dirty="0"/>
              <a:t>Central Force Optimization (CFO): Mimics gravitational kinematics by moving solutions toward an optimal central point.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1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Phase 1 is expanded exploitation, which covers the initial hunting strategy where aquila soars high to get a broad view of the landscape. It helps in identifying potential prey or solutions from a distance.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5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followed by the phase 2 which is Narrowed Exploration. In this phase, Aquila circles above the target prey or solution and prepares to 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So, the first two phases focuses on the exploration and once we have completed 2/3</a:t>
            </a:r>
            <a:r>
              <a:rPr lang="en-US" baseline="30000"/>
              <a:t>rd</a:t>
            </a:r>
            <a:r>
              <a:rPr lang="en-US"/>
              <a:t> of the iteration algorithm transitions into exploitation.</a:t>
            </a:r>
          </a:p>
          <a:p>
            <a:r>
              <a:rPr lang="en-US"/>
              <a:t>In phase 3, we start with the expanded exploitation which involves </a:t>
            </a:r>
            <a:r>
              <a:rPr lang="en-US" sz="1200">
                <a:solidFill>
                  <a:schemeClr val="tx2"/>
                </a:solidFill>
              </a:rPr>
              <a:t>intensive search in a localized area for optimal solutions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Finally, we come to phase 4 which is Narrowed exploitation. </a:t>
            </a:r>
            <a:r>
              <a:rPr lang="en-US" sz="1200">
                <a:solidFill>
                  <a:schemeClr val="tx2"/>
                </a:solidFill>
              </a:rPr>
              <a:t>This phase ensures the fine-tuning of solutions to reach the global optimum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9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Unimodal is exploitation</a:t>
            </a:r>
            <a:br>
              <a:rPr lang="en-US"/>
            </a:br>
            <a:r>
              <a:rPr lang="en-US"/>
              <a:t>multimodal is exploration</a:t>
            </a:r>
            <a:br>
              <a:rPr lang="en-US"/>
            </a:br>
            <a:r>
              <a:rPr lang="en-US" err="1"/>
              <a:t>exploration</a:t>
            </a:r>
            <a:r>
              <a:rPr lang="en-US"/>
              <a:t> in low dimensions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31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Unimodal is exploitation</a:t>
            </a:r>
            <a:br>
              <a:rPr lang="en-US"/>
            </a:br>
            <a:r>
              <a:rPr lang="en-US"/>
              <a:t>multimodal is exploration</a:t>
            </a:r>
            <a:br>
              <a:rPr lang="en-US"/>
            </a:br>
            <a:r>
              <a:rPr lang="en-US" err="1"/>
              <a:t>exploration</a:t>
            </a:r>
            <a:r>
              <a:rPr lang="en-US"/>
              <a:t> in low dimensions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3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360835221001546" TargetMode="External"/><Relationship Id="rId2" Type="http://schemas.openxmlformats.org/officeDocument/2006/relationships/hyperlink" Target="https://doi.org/10.1016/j.cie.2021.1072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383762123000504" TargetMode="External"/><Relationship Id="rId2" Type="http://schemas.openxmlformats.org/officeDocument/2006/relationships/hyperlink" Target="https://doi.org/10.1016/j.sysarc.2023.10287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007/s11831-023-09945-6#:~:text=The%20classical%20Aquila%20Optimizer%20(AO,Expanded%20Exploitation%20and%20Narrowed%20Exploitation." TargetMode="External"/><Relationship Id="rId5" Type="http://schemas.openxmlformats.org/officeDocument/2006/relationships/hyperlink" Target="https://pypi.org/project/opfunu/" TargetMode="External"/><Relationship Id="rId4" Type="http://schemas.openxmlformats.org/officeDocument/2006/relationships/hyperlink" Target="https://doi.org/10.5281/zenodo.362096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A44914-4646-B6C0-3640-E3D43424FD8B}"/>
              </a:ext>
            </a:extLst>
          </p:cNvPr>
          <p:cNvSpPr txBox="1">
            <a:spLocks/>
          </p:cNvSpPr>
          <p:nvPr/>
        </p:nvSpPr>
        <p:spPr>
          <a:xfrm>
            <a:off x="1217612" y="0"/>
            <a:ext cx="9066212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EB Garamond" pitchFamily="2" charset="0"/>
              </a:rPr>
              <a:t>Aquila Optimizer: A novel metaheuristic optimization algorithm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FE81D40-1A42-721F-F48C-1544A31270EA}"/>
              </a:ext>
            </a:extLst>
          </p:cNvPr>
          <p:cNvSpPr txBox="1">
            <a:spLocks/>
          </p:cNvSpPr>
          <p:nvPr/>
        </p:nvSpPr>
        <p:spPr>
          <a:xfrm>
            <a:off x="1217612" y="5181600"/>
            <a:ext cx="84582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latin typeface="EB Garamond" pitchFamily="2" charset="0"/>
              </a:rPr>
              <a:t>Group Members:</a:t>
            </a:r>
            <a:endParaRPr lang="en-US" sz="3200" dirty="0"/>
          </a:p>
          <a:p>
            <a:pPr fontAlgn="base"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EB Garamond" pitchFamily="2" charset="0"/>
              </a:rPr>
              <a:t>Shivam Parashar (sp3466)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EB Garamond" pitchFamily="2" charset="0"/>
              </a:rPr>
              <a:t>Sai Keshav Sasanapuri (ks2992) 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EB Garamond" pitchFamily="2" charset="0"/>
              </a:rPr>
              <a:t>Aakash Khatu (ak7665)</a:t>
            </a:r>
          </a:p>
        </p:txBody>
      </p:sp>
      <p:pic>
        <p:nvPicPr>
          <p:cNvPr id="6" name="Picture 5" descr="A brown bird with wings spread&#10;&#10;Description automatically generated">
            <a:extLst>
              <a:ext uri="{FF2B5EF4-FFF2-40B4-BE49-F238E27FC236}">
                <a16:creationId xmlns:a16="http://schemas.microsoft.com/office/drawing/2014/main" id="{984A5F87-23A0-68F2-BA6E-1135EE3380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3" b="99349" l="8709" r="99190">
                        <a14:foregroundMark x1="13976" y1="33030" x2="58999" y2="80903"/>
                        <a14:foregroundMark x1="58999" y1="80903" x2="82697" y2="86719"/>
                        <a14:foregroundMark x1="82697" y1="86719" x2="91493" y2="83247"/>
                        <a14:foregroundMark x1="91493" y1="83247" x2="92622" y2="66884"/>
                        <a14:foregroundMark x1="92622" y1="66884" x2="87500" y2="55252"/>
                        <a14:foregroundMark x1="87500" y1="55252" x2="86892" y2="54688"/>
                        <a14:foregroundMark x1="33131" y1="58811" x2="41377" y2="66927"/>
                        <a14:foregroundMark x1="41377" y1="66927" x2="46962" y2="78776"/>
                        <a14:foregroundMark x1="46962" y1="78776" x2="49219" y2="92318"/>
                        <a14:foregroundMark x1="49219" y1="92318" x2="58044" y2="97743"/>
                        <a14:foregroundMark x1="58044" y1="97743" x2="63744" y2="88498"/>
                        <a14:foregroundMark x1="63744" y1="88498" x2="63657" y2="87066"/>
                        <a14:foregroundMark x1="11863" y1="34983" x2="9288" y2="38845"/>
                        <a14:foregroundMark x1="9433" y1="39844" x2="8796" y2="35938"/>
                        <a14:foregroundMark x1="10735" y1="37413" x2="10735" y2="37413"/>
                        <a14:foregroundMark x1="84288" y1="90712" x2="93663" y2="90668"/>
                        <a14:foregroundMark x1="93663" y1="90668" x2="99190" y2="81814"/>
                        <a14:foregroundMark x1="99190" y1="81814" x2="95486" y2="72960"/>
                        <a14:foregroundMark x1="79890" y1="95356" x2="85012" y2="97794"/>
                        <a14:foregroundMark x1="77315" y1="96571" x2="85524" y2="97715"/>
                        <a14:foregroundMark x1="96768" y1="97856" x2="95804" y2="94878"/>
                        <a14:backgroundMark x1="78935" y1="99479" x2="86777" y2="98264"/>
                        <a14:backgroundMark x1="86777" y1="98264" x2="98206" y2="98698"/>
                        <a14:backgroundMark x1="98206" y1="98698" x2="99855" y2="98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50" y="2820550"/>
            <a:ext cx="6056175" cy="40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9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/>
              <a:t>Experimental</a:t>
            </a:r>
            <a:r>
              <a:rPr lang="en-US" b="1"/>
              <a:t> design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For evaluating the performance of the optimizer, we used the following benchmark functions.</a:t>
            </a:r>
          </a:p>
          <a:p>
            <a:pPr marL="223520"/>
            <a:r>
              <a:rPr lang="en-US" dirty="0"/>
              <a:t>29 Benchmark Functions from CEC 2017</a:t>
            </a:r>
          </a:p>
          <a:p>
            <a:pPr marL="223520"/>
            <a:r>
              <a:rPr lang="en-US" dirty="0"/>
              <a:t>9 Benchmark Functions from CEC 2019</a:t>
            </a:r>
          </a:p>
          <a:p>
            <a:pPr marL="223520"/>
            <a:r>
              <a:rPr lang="en-US" dirty="0"/>
              <a:t>23 Classical Benchmark Functions</a:t>
            </a:r>
          </a:p>
          <a:p>
            <a:pPr marL="223520"/>
            <a:endParaRPr lang="en-US" dirty="0"/>
          </a:p>
          <a:p>
            <a:pPr marL="0" indent="0">
              <a:buNone/>
            </a:pPr>
            <a:r>
              <a:rPr lang="en-US" dirty="0"/>
              <a:t>For all the Above algorithms we recorded the following observations:</a:t>
            </a:r>
          </a:p>
          <a:p>
            <a:pPr marL="342900" indent="-342900"/>
            <a:r>
              <a:rPr lang="en-US" dirty="0"/>
              <a:t>Mean</a:t>
            </a:r>
          </a:p>
          <a:p>
            <a:pPr marL="342900" indent="-342900"/>
            <a:r>
              <a:rPr lang="en-US" dirty="0"/>
              <a:t>Best in all the Trials</a:t>
            </a:r>
          </a:p>
          <a:p>
            <a:pPr marL="342900" indent="-342900"/>
            <a:r>
              <a:rPr lang="en-US" dirty="0"/>
              <a:t>Worst in all the Trials</a:t>
            </a:r>
          </a:p>
          <a:p>
            <a:pPr marL="342900" indent="-342900"/>
            <a:r>
              <a:rPr lang="en-US" dirty="0"/>
              <a:t>Standard Deviation</a:t>
            </a:r>
          </a:p>
          <a:p>
            <a:pPr marL="342900" indent="-342900"/>
            <a:r>
              <a:rPr lang="en-US" dirty="0"/>
              <a:t>Convergence graphs</a:t>
            </a:r>
          </a:p>
        </p:txBody>
      </p:sp>
    </p:spTree>
    <p:extLst>
      <p:ext uri="{BB962C8B-B14F-4D97-AF65-F5344CB8AC3E}">
        <p14:creationId xmlns:p14="http://schemas.microsoft.com/office/powerpoint/2010/main" val="101128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84633"/>
            <a:ext cx="7239000" cy="876300"/>
          </a:xfrm>
        </p:spPr>
        <p:txBody>
          <a:bodyPr>
            <a:normAutofit/>
          </a:bodyPr>
          <a:lstStyle/>
          <a:p>
            <a:r>
              <a:rPr lang="en-US" dirty="0"/>
              <a:t>Comparative Algorithms: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6612" y="1828800"/>
            <a:ext cx="10944240" cy="4495800"/>
          </a:xfrm>
        </p:spPr>
        <p:txBody>
          <a:bodyPr anchor="ctr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Grasshopper Optimization Algorithm (GOA)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Abualigah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 &amp;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Diabat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2020)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Equilibrium Optimizer (EO)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Faramarzi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Heidarinejad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Stephens, &amp;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Mirjalili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2020),</a:t>
            </a:r>
          </a:p>
          <a:p>
            <a:pPr marL="22352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/>
                <a:ea typeface="Source Sans Pro"/>
              </a:rPr>
              <a:t>Particle Swarm Optimization (PSO)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/>
                <a:ea typeface="Source Sans Pro"/>
              </a:rPr>
              <a:t>Abualigah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/>
                <a:ea typeface="Source Sans Pro"/>
              </a:rPr>
              <a:t>, Khader, &amp;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/>
                <a:ea typeface="Source Sans Pro"/>
              </a:rPr>
              <a:t>Hanandeh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/>
                <a:ea typeface="Source Sans Pro"/>
              </a:rPr>
              <a:t>, 2018),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Ant Lion Optimizer (ALO)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Abualigah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Shehab,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Alshinwan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Mirjalili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et al., 2020),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Grey Wolf Optimizer (GWO)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Abualigah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Shehab,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Alshinwan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Alabool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et al.,2020),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Marine Predators Algorithm (MPA) (Al-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Qaness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Abualigah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&amp; Abd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Elaziz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2020),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Salp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 Swarm Algorithm (SSA)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Abualigah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 et al., 2019),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Sine Cosine Algorithm (SCA)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Mirjalili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, 2016),</a:t>
            </a:r>
          </a:p>
          <a:p>
            <a:pPr rtl="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Whale Optimization Algorithm (WOA) (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Mirjalili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 &amp; Lewis, 2016),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Slime Mold Algorithm (SMA) (Zhao, Gao, &amp; Sun, 2020)</a:t>
            </a:r>
          </a:p>
        </p:txBody>
      </p:sp>
    </p:spTree>
    <p:extLst>
      <p:ext uri="{BB962C8B-B14F-4D97-AF65-F5344CB8AC3E}">
        <p14:creationId xmlns:p14="http://schemas.microsoft.com/office/powerpoint/2010/main" val="32313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3695-611C-1012-E440-A10E4421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Tests Conducted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E67E2-249F-40DC-58C3-CA309DAE8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Each Test Conducted has the following parameters:</a:t>
            </a:r>
          </a:p>
          <a:p>
            <a:pPr marL="342900" indent="-342900"/>
            <a:r>
              <a:rPr lang="en-US"/>
              <a:t>100 Max Iterations for the Classical test functions or 200 Iterations for the CEC test functions.</a:t>
            </a:r>
          </a:p>
          <a:p>
            <a:pPr marL="342900" indent="-342900"/>
            <a:r>
              <a:rPr lang="en-US"/>
              <a:t>Population size of 30</a:t>
            </a:r>
          </a:p>
          <a:p>
            <a:pPr marL="342900" indent="-342900"/>
            <a:r>
              <a:rPr lang="en-US"/>
              <a:t>30 Trials</a:t>
            </a:r>
          </a:p>
          <a:p>
            <a:pPr marL="0" indent="0">
              <a:buNone/>
            </a:pPr>
            <a:r>
              <a:rPr lang="en-US"/>
              <a:t>In total we had to conduct 1081 tests, across 11 optimization algorithms and 61 Benchmark functions at various dimensionalities.</a:t>
            </a:r>
          </a:p>
          <a:p>
            <a:pPr marL="0" indent="0">
              <a:buNone/>
            </a:pPr>
            <a:r>
              <a:rPr lang="en-US"/>
              <a:t>All the tests took a total of 10 hours to run parallelly.</a:t>
            </a:r>
          </a:p>
        </p:txBody>
      </p:sp>
    </p:spTree>
    <p:extLst>
      <p:ext uri="{BB962C8B-B14F-4D97-AF65-F5344CB8AC3E}">
        <p14:creationId xmlns:p14="http://schemas.microsoft.com/office/powerpoint/2010/main" val="26934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CE682C-266B-CA7A-0C49-B578E1F9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13" y="341632"/>
            <a:ext cx="8873444" cy="6407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16B75F-D877-04BC-D3BA-F8AB9E7FA510}"/>
              </a:ext>
            </a:extLst>
          </p:cNvPr>
          <p:cNvSpPr txBox="1"/>
          <p:nvPr/>
        </p:nvSpPr>
        <p:spPr>
          <a:xfrm>
            <a:off x="1344613" y="0"/>
            <a:ext cx="4660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Classical Benchmark Functions : Unimodal</a:t>
            </a:r>
          </a:p>
        </p:txBody>
      </p:sp>
    </p:spTree>
    <p:extLst>
      <p:ext uri="{BB962C8B-B14F-4D97-AF65-F5344CB8AC3E}">
        <p14:creationId xmlns:p14="http://schemas.microsoft.com/office/powerpoint/2010/main" val="378803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E0858F-8ED0-0A0B-85AF-B6CCECAFE64B}"/>
              </a:ext>
            </a:extLst>
          </p:cNvPr>
          <p:cNvSpPr txBox="1"/>
          <p:nvPr/>
        </p:nvSpPr>
        <p:spPr>
          <a:xfrm>
            <a:off x="1155925" y="0"/>
            <a:ext cx="4660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Classical Benchmark Functions : Unimodal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AC96E-9DE7-33F6-24D8-F25F03AE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25" y="261257"/>
            <a:ext cx="9105675" cy="65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3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E0858F-8ED0-0A0B-85AF-B6CCECAFE64B}"/>
              </a:ext>
            </a:extLst>
          </p:cNvPr>
          <p:cNvSpPr txBox="1"/>
          <p:nvPr/>
        </p:nvSpPr>
        <p:spPr>
          <a:xfrm>
            <a:off x="1366384" y="-16689"/>
            <a:ext cx="4660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Classical Benchmark Functions : Unimodal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AC96E-9DE7-33F6-24D8-F25F03AE3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384" y="243733"/>
            <a:ext cx="9112930" cy="65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E0858F-8ED0-0A0B-85AF-B6CCECAFE64B}"/>
              </a:ext>
            </a:extLst>
          </p:cNvPr>
          <p:cNvSpPr txBox="1"/>
          <p:nvPr/>
        </p:nvSpPr>
        <p:spPr>
          <a:xfrm>
            <a:off x="1017980" y="313860"/>
            <a:ext cx="480977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Classical Benchmark Functions : Multimodal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1FD6A-B339-0895-BF6B-19E029E6C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80" y="655492"/>
            <a:ext cx="10152864" cy="58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8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E0858F-8ED0-0A0B-85AF-B6CCECAFE64B}"/>
              </a:ext>
            </a:extLst>
          </p:cNvPr>
          <p:cNvSpPr txBox="1"/>
          <p:nvPr/>
        </p:nvSpPr>
        <p:spPr>
          <a:xfrm>
            <a:off x="1284633" y="379174"/>
            <a:ext cx="480977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Classical Benchmark Functions : Multimodal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5B6B0-4DC1-6430-B2A7-E01D5E27F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24" y="720806"/>
            <a:ext cx="96297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3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508359-EF60-824D-9B9C-6AE1D73D6FB9}"/>
              </a:ext>
            </a:extLst>
          </p:cNvPr>
          <p:cNvSpPr txBox="1"/>
          <p:nvPr/>
        </p:nvSpPr>
        <p:spPr>
          <a:xfrm>
            <a:off x="1293812" y="379174"/>
            <a:ext cx="248035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Convergence Analysis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798FCD8-4DF3-FD9D-F105-9404B2EFA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18185"/>
              </p:ext>
            </p:extLst>
          </p:nvPr>
        </p:nvGraphicFramePr>
        <p:xfrm>
          <a:off x="10872788" y="5345113"/>
          <a:ext cx="936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37080" imgH="532800" progId="Package">
                  <p:embed/>
                </p:oleObj>
              </mc:Choice>
              <mc:Fallback>
                <p:oleObj name="Packager Shell Object" showAsIcon="1" r:id="rId2" imgW="937080" imgH="532800" progId="Package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5798FCD8-4DF3-FD9D-F105-9404B2EFAC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72788" y="5345113"/>
                        <a:ext cx="9366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96FECD-EB50-49E6-5436-197E2BCE5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01" y="1106996"/>
            <a:ext cx="952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508359-EF60-824D-9B9C-6AE1D73D6FB9}"/>
              </a:ext>
            </a:extLst>
          </p:cNvPr>
          <p:cNvSpPr txBox="1"/>
          <p:nvPr/>
        </p:nvSpPr>
        <p:spPr>
          <a:xfrm>
            <a:off x="1293812" y="379174"/>
            <a:ext cx="248035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Convergence Analysis</a:t>
            </a:r>
          </a:p>
        </p:txBody>
      </p:sp>
      <p:pic>
        <p:nvPicPr>
          <p:cNvPr id="6" name="Picture 5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25CC3C10-6B13-D2A8-19A8-4E59586C7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2" y="1047750"/>
            <a:ext cx="9525000" cy="4762500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83CB7C1-C375-688D-2B9A-F99D15BC8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481937"/>
              </p:ext>
            </p:extLst>
          </p:nvPr>
        </p:nvGraphicFramePr>
        <p:xfrm>
          <a:off x="10856912" y="5295900"/>
          <a:ext cx="11620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161949" imgH="514350" progId="Package">
                  <p:embed/>
                </p:oleObj>
              </mc:Choice>
              <mc:Fallback>
                <p:oleObj name="Packager Shell Object" showAsIcon="1" r:id="rId4" imgW="1161949" imgH="51435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83CB7C1-C375-688D-2B9A-F99D15BC8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56912" y="5295900"/>
                        <a:ext cx="11620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128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71600" y="217924"/>
            <a:ext cx="9601200" cy="559724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3429000"/>
            <a:ext cx="9601200" cy="31380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The AO algorithm is modeled after Aquila's common hunting methods.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The optimization process of AO encompasses four strategic methods: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High Soar with Vertical Stoop</a:t>
            </a:r>
            <a:r>
              <a:rPr lang="en-US" dirty="0">
                <a:solidFill>
                  <a:schemeClr val="tx2"/>
                </a:solidFill>
              </a:rPr>
              <a:t>: Selecting the search space.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Contour Flight with Short Glide Attack</a:t>
            </a:r>
            <a:r>
              <a:rPr lang="en-US" dirty="0">
                <a:solidFill>
                  <a:schemeClr val="tx2"/>
                </a:solidFill>
              </a:rPr>
              <a:t>: Exploring within a divergent search space.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Low Flight with Slow Descent Attack</a:t>
            </a:r>
            <a:r>
              <a:rPr lang="en-US" dirty="0">
                <a:solidFill>
                  <a:schemeClr val="tx2"/>
                </a:solidFill>
              </a:rPr>
              <a:t>: Exploiting within a convergent search space.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Walk and Grab Prey</a:t>
            </a:r>
            <a:r>
              <a:rPr lang="en-US" dirty="0">
                <a:solidFill>
                  <a:schemeClr val="tx2"/>
                </a:solidFill>
              </a:rPr>
              <a:t>: Direct exploitation method for precision.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EC26A-71E9-060B-0FA3-ADEFB5F18C8E}"/>
              </a:ext>
            </a:extLst>
          </p:cNvPr>
          <p:cNvSpPr txBox="1"/>
          <p:nvPr/>
        </p:nvSpPr>
        <p:spPr>
          <a:xfrm>
            <a:off x="1371600" y="825731"/>
            <a:ext cx="9523412" cy="189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Optimization Challenges</a:t>
            </a:r>
            <a:r>
              <a:rPr lang="en-US" sz="1800" dirty="0">
                <a:solidFill>
                  <a:schemeClr val="tx2"/>
                </a:solidFill>
              </a:rPr>
              <a:t>: Traditional mathematical optimization methods often struggle with issues like converging to local optima.</a:t>
            </a:r>
          </a:p>
          <a:p>
            <a:pPr>
              <a:lnSpc>
                <a:spcPct val="11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Meta-Heuristic Algorithms' Limitations</a:t>
            </a:r>
            <a:r>
              <a:rPr lang="en-US" sz="1800" dirty="0">
                <a:solidFill>
                  <a:schemeClr val="tx2"/>
                </a:solidFill>
              </a:rPr>
              <a:t>: Algorithms like PSO and ACO sometimes fall short due to limitations in exploring and exploiting search spaces, leading to suboptimal solutions.</a:t>
            </a: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AC2CCD2D-F682-5F5A-1776-40D880A3A1C6}"/>
              </a:ext>
            </a:extLst>
          </p:cNvPr>
          <p:cNvSpPr txBox="1">
            <a:spLocks/>
          </p:cNvSpPr>
          <p:nvPr/>
        </p:nvSpPr>
        <p:spPr>
          <a:xfrm>
            <a:off x="1371600" y="2844542"/>
            <a:ext cx="9601200" cy="5597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508359-EF60-824D-9B9C-6AE1D73D6FB9}"/>
              </a:ext>
            </a:extLst>
          </p:cNvPr>
          <p:cNvSpPr txBox="1"/>
          <p:nvPr/>
        </p:nvSpPr>
        <p:spPr>
          <a:xfrm>
            <a:off x="1293812" y="379174"/>
            <a:ext cx="248035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/>
              <a:t>Convergence Analysis</a:t>
            </a:r>
          </a:p>
        </p:txBody>
      </p:sp>
      <p:pic>
        <p:nvPicPr>
          <p:cNvPr id="4" name="Picture 3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5949E2FB-3E26-7A04-AA77-434A2056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2" y="1047750"/>
            <a:ext cx="9525000" cy="476250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CA1B4DA-8253-EC13-32BF-E3809737C7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523229"/>
              </p:ext>
            </p:extLst>
          </p:nvPr>
        </p:nvGraphicFramePr>
        <p:xfrm>
          <a:off x="10856912" y="5295900"/>
          <a:ext cx="10953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095542" imgH="514350" progId="Package">
                  <p:embed/>
                </p:oleObj>
              </mc:Choice>
              <mc:Fallback>
                <p:oleObj name="Packager Shell Object" showAsIcon="1" r:id="rId3" imgW="1095542" imgH="51435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CA1B4DA-8253-EC13-32BF-E3809737C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56912" y="5295900"/>
                        <a:ext cx="10953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966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25FA-D1FB-184A-6166-3E49956D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8B6FB411-8F07-3C95-9519-B7DE1CE66A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9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C2863CF-DAC3-F5DB-CBD7-8E2E86AB6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We found out that even though AO is Great, it is not always as good as the outcomes in the original paper when compared to the other algorithms.</a:t>
            </a:r>
          </a:p>
          <a:p>
            <a:pPr marL="0" indent="0">
              <a:buNone/>
            </a:pPr>
            <a:r>
              <a:rPr lang="en-US"/>
              <a:t>In our tests AO performed perfectly as show in the Original paper but the other algorithms seemed to perform better than shown in the original paper.</a:t>
            </a:r>
          </a:p>
          <a:p>
            <a:pPr marL="0" indent="0">
              <a:buNone/>
            </a:pPr>
            <a:r>
              <a:rPr lang="en-US"/>
              <a:t>This could be because of our chosen Implementation of the comparative algorithms being different than the original paper as it doesn’t talk in detail about the other algorithms.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AACB-FD44-5BE0-0F5E-36AE0DC3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BA5F8-E74A-C063-14B5-3477EB426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Laith </a:t>
            </a:r>
            <a:r>
              <a:rPr lang="en-US" err="1">
                <a:ea typeface="+mn-lt"/>
                <a:cs typeface="+mn-lt"/>
              </a:rPr>
              <a:t>Abualigah</a:t>
            </a:r>
            <a:r>
              <a:rPr lang="en-US">
                <a:ea typeface="+mn-lt"/>
                <a:cs typeface="+mn-lt"/>
              </a:rPr>
              <a:t>, Dalia Yousri, Mohamed Abd Elaziz, Ahmed A. </a:t>
            </a:r>
            <a:r>
              <a:rPr lang="en-US" err="1">
                <a:ea typeface="+mn-lt"/>
                <a:cs typeface="+mn-lt"/>
              </a:rPr>
              <a:t>Ewees</a:t>
            </a:r>
            <a:r>
              <a:rPr lang="en-US">
                <a:ea typeface="+mn-lt"/>
                <a:cs typeface="+mn-lt"/>
              </a:rPr>
              <a:t>, Mohammed A.A. Al-</a:t>
            </a:r>
            <a:r>
              <a:rPr lang="en-US" err="1">
                <a:ea typeface="+mn-lt"/>
                <a:cs typeface="+mn-lt"/>
              </a:rPr>
              <a:t>qaness</a:t>
            </a:r>
            <a:r>
              <a:rPr lang="en-US">
                <a:ea typeface="+mn-lt"/>
                <a:cs typeface="+mn-lt"/>
              </a:rPr>
              <a:t>, Amir H. </a:t>
            </a:r>
            <a:r>
              <a:rPr lang="en-US" err="1">
                <a:ea typeface="+mn-lt"/>
                <a:cs typeface="+mn-lt"/>
              </a:rPr>
              <a:t>Gandomi</a:t>
            </a:r>
            <a:r>
              <a:rPr lang="en-US">
                <a:ea typeface="+mn-lt"/>
                <a:cs typeface="+mn-lt"/>
              </a:rPr>
              <a:t>,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Aquila Optimizer: A novel meta-heuristic optimization algorithm,</a:t>
            </a:r>
            <a:endParaRPr lang="en-US" b="1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Computers &amp; Industrial </a:t>
            </a:r>
            <a:r>
              <a:rPr lang="en-US" err="1">
                <a:ea typeface="+mn-lt"/>
                <a:cs typeface="+mn-lt"/>
              </a:rPr>
              <a:t>Engineering,Volume</a:t>
            </a:r>
            <a:r>
              <a:rPr lang="en-US">
                <a:ea typeface="+mn-lt"/>
                <a:cs typeface="+mn-lt"/>
              </a:rPr>
              <a:t> 157,2021,107250,ISSN 0360-8352, </a:t>
            </a:r>
            <a:r>
              <a:rPr lang="en-US">
                <a:ea typeface="+mn-lt"/>
                <a:cs typeface="+mn-lt"/>
                <a:hlinkClick r:id="rId2"/>
              </a:rPr>
              <a:t>https://doi.org/10.1016/j.cie.2021.107250</a:t>
            </a:r>
            <a:r>
              <a:rPr lang="en-US">
                <a:ea typeface="+mn-lt"/>
                <a:cs typeface="+mn-lt"/>
              </a:rPr>
              <a:t> .(</a:t>
            </a:r>
            <a:r>
              <a:rPr lang="en-US">
                <a:ea typeface="+mn-lt"/>
                <a:cs typeface="+mn-lt"/>
                <a:hlinkClick r:id="rId3"/>
              </a:rPr>
              <a:t>https://www.sciencedirect.com/science/article/pii/S0360835221001546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9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4619-0D26-B3FB-DE12-7107857A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90F10-7D89-2D80-9A7F-828ECE0B5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/>
            <a:r>
              <a:rPr lang="en-US" sz="2600">
                <a:ea typeface="+mn-lt"/>
                <a:cs typeface="+mn-lt"/>
              </a:rPr>
              <a:t>Nguyen Van Thieu, </a:t>
            </a:r>
            <a:r>
              <a:rPr lang="en-US" sz="2600" err="1">
                <a:ea typeface="+mn-lt"/>
                <a:cs typeface="+mn-lt"/>
              </a:rPr>
              <a:t>Seyedali</a:t>
            </a:r>
            <a:r>
              <a:rPr lang="en-US" sz="2600">
                <a:ea typeface="+mn-lt"/>
                <a:cs typeface="+mn-lt"/>
              </a:rPr>
              <a:t> </a:t>
            </a:r>
            <a:r>
              <a:rPr lang="en-US" sz="2600" err="1">
                <a:ea typeface="+mn-lt"/>
                <a:cs typeface="+mn-lt"/>
              </a:rPr>
              <a:t>Mirjalili</a:t>
            </a:r>
            <a:r>
              <a:rPr lang="en-US" sz="2600">
                <a:ea typeface="+mn-lt"/>
                <a:cs typeface="+mn-lt"/>
              </a:rPr>
              <a:t>, </a:t>
            </a:r>
            <a:r>
              <a:rPr lang="en-US" sz="2600" b="1">
                <a:ea typeface="+mn-lt"/>
                <a:cs typeface="+mn-lt"/>
              </a:rPr>
              <a:t>MEALPY: An open-source library for latest meta-heuristic algorithms in Python</a:t>
            </a:r>
            <a:endParaRPr lang="en-US" sz="2600" b="1"/>
          </a:p>
          <a:p>
            <a:pPr marL="279082" lvl="1" indent="0">
              <a:buNone/>
            </a:pPr>
            <a:r>
              <a:rPr lang="en-US" sz="1900">
                <a:ea typeface="+mn-lt"/>
                <a:cs typeface="+mn-lt"/>
              </a:rPr>
              <a:t>Journal of Systems Architecture, Volume 139, 2023, 102871,ISSN 1383-7621, </a:t>
            </a:r>
            <a:r>
              <a:rPr lang="en-US" sz="1900">
                <a:ea typeface="+mn-lt"/>
                <a:cs typeface="+mn-lt"/>
                <a:hlinkClick r:id="rId2"/>
              </a:rPr>
              <a:t>https://doi.org/10.1016/j.sysarc.2023.102871</a:t>
            </a:r>
            <a:r>
              <a:rPr lang="en-US" sz="1900">
                <a:ea typeface="+mn-lt"/>
                <a:cs typeface="+mn-lt"/>
              </a:rPr>
              <a:t>. (</a:t>
            </a:r>
            <a:r>
              <a:rPr lang="en-US" sz="1900">
                <a:ea typeface="+mn-lt"/>
                <a:cs typeface="+mn-lt"/>
                <a:hlinkClick r:id="rId3"/>
              </a:rPr>
              <a:t>https://www.sciencedirect.com/science/article/pii/S1383762123000504</a:t>
            </a:r>
            <a:r>
              <a:rPr lang="en-US" sz="1900">
                <a:ea typeface="+mn-lt"/>
                <a:cs typeface="+mn-lt"/>
              </a:rPr>
              <a:t>)</a:t>
            </a:r>
            <a:endParaRPr lang="en-US" sz="1900"/>
          </a:p>
          <a:p>
            <a:pPr marL="279082" lvl="1" indent="0">
              <a:buNone/>
            </a:pPr>
            <a:endParaRPr lang="en-US">
              <a:ea typeface="+mn-lt"/>
              <a:cs typeface="+mn-lt"/>
            </a:endParaRPr>
          </a:p>
          <a:p>
            <a:pPr marL="342900" indent="-342900"/>
            <a:r>
              <a:rPr lang="en-US" dirty="0">
                <a:ea typeface="+mn-lt"/>
                <a:cs typeface="+mn-lt"/>
              </a:rPr>
              <a:t>Nguyen Van Thieu,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Opfunu</a:t>
            </a:r>
            <a:r>
              <a:rPr lang="en-US" b="1" dirty="0">
                <a:ea typeface="+mn-lt"/>
                <a:cs typeface="+mn-lt"/>
              </a:rPr>
              <a:t>: An Open-source Python Library for Optimization Benchmark Functions,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Zenodo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sz="1500">
                <a:ea typeface="+mn-lt"/>
                <a:cs typeface="+mn-lt"/>
              </a:rPr>
              <a:t>2020</a:t>
            </a:r>
            <a:r>
              <a:rPr lang="en-US" sz="3000">
                <a:ea typeface="+mn-lt"/>
                <a:cs typeface="+mn-lt"/>
              </a:rPr>
              <a:t>, </a:t>
            </a:r>
            <a:r>
              <a:rPr lang="en-US" sz="1700">
                <a:ea typeface="+mn-lt"/>
                <a:cs typeface="+mn-lt"/>
                <a:hlinkClick r:id="rId4"/>
              </a:rPr>
              <a:t>https://doi.org/10.5281/zenodo.3620960</a:t>
            </a:r>
            <a:r>
              <a:rPr lang="en-US" sz="1700">
                <a:ea typeface="+mn-lt"/>
                <a:cs typeface="+mn-lt"/>
              </a:rPr>
              <a:t>.</a:t>
            </a:r>
            <a:r>
              <a:rPr lang="en-US" sz="1700"/>
              <a:t>(</a:t>
            </a:r>
            <a:r>
              <a:rPr lang="en-US" sz="1700">
                <a:ea typeface="+mn-lt"/>
                <a:cs typeface="+mn-lt"/>
                <a:hlinkClick r:id="rId5"/>
              </a:rPr>
              <a:t>https://pypi.org/project/opfunu/</a:t>
            </a:r>
            <a:r>
              <a:rPr lang="en-US" sz="1700"/>
              <a:t>)</a:t>
            </a:r>
          </a:p>
          <a:p>
            <a:pPr marL="342900" indent="-342900"/>
            <a:endParaRPr lang="en-US"/>
          </a:p>
          <a:p>
            <a:pPr marL="342900" indent="-342900"/>
            <a:r>
              <a:rPr lang="en-US" dirty="0">
                <a:hlinkClick r:id="rId6"/>
              </a:rPr>
              <a:t>https://link.springer.com/article/10.1007/s11831-023-09945-6#:~:text=The%20classical%20Aquila%20Optimizer%20(AO,Expanded%20Exploitation%20and%20Narrowed%20Exploitation.</a:t>
            </a:r>
            <a:endParaRPr lang="en-US"/>
          </a:p>
          <a:p>
            <a:pPr marL="22352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2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D757-C7CC-B8E1-3F4B-B42AEF8F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7314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3" y="337457"/>
            <a:ext cx="9601200" cy="696686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335313"/>
            <a:ext cx="10274073" cy="51852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Swarm Intelligence Algorithms:</a:t>
            </a:r>
          </a:p>
          <a:p>
            <a:pPr marL="621982" lvl="1" indent="-342900"/>
            <a:r>
              <a:rPr lang="en-US" sz="1800" dirty="0"/>
              <a:t>Particle Swarm Optimization (PSO)</a:t>
            </a:r>
          </a:p>
          <a:p>
            <a:pPr marL="621982" lvl="1" indent="-342900"/>
            <a:r>
              <a:rPr lang="en-US" sz="1800" dirty="0"/>
              <a:t>Ant Colony Optimization (ACO)</a:t>
            </a:r>
          </a:p>
          <a:p>
            <a:pPr marL="621982" lvl="1" indent="-342900"/>
            <a:r>
              <a:rPr lang="en-US" sz="1800" dirty="0"/>
              <a:t>Artificial Bee Colony (ABC)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Evolutionary Algorithms:</a:t>
            </a:r>
          </a:p>
          <a:p>
            <a:pPr marL="621982" lvl="1" indent="-342900"/>
            <a:r>
              <a:rPr lang="en-US" sz="1800" dirty="0"/>
              <a:t>Genetic Algorithm (GA)</a:t>
            </a:r>
          </a:p>
          <a:p>
            <a:pPr marL="621982" lvl="1" indent="-342900"/>
            <a:r>
              <a:rPr lang="en-US" sz="1800" dirty="0"/>
              <a:t>Differential Evolution (DE)</a:t>
            </a:r>
          </a:p>
          <a:p>
            <a:pPr marL="621982" lvl="1" indent="-342900"/>
            <a:r>
              <a:rPr lang="en-US" sz="1800" dirty="0"/>
              <a:t>Biogeography-Based Optimization (BBO)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Physics-Based Algorithms:</a:t>
            </a:r>
          </a:p>
          <a:p>
            <a:pPr marL="621982" lvl="1" indent="-342900"/>
            <a:r>
              <a:rPr lang="en-US" sz="1800" dirty="0"/>
              <a:t>Gravitational Search Algorithm (GSA)</a:t>
            </a:r>
          </a:p>
          <a:p>
            <a:pPr marL="621982" lvl="1" indent="-342900"/>
            <a:r>
              <a:rPr lang="en-US" sz="1800" dirty="0"/>
              <a:t>Simulated Annealing (SA)</a:t>
            </a:r>
          </a:p>
          <a:p>
            <a:pPr marL="621982" lvl="1" indent="-342900"/>
            <a:r>
              <a:rPr lang="en-US" sz="1800" dirty="0"/>
              <a:t>Central Force Optimization (CFO)</a:t>
            </a:r>
          </a:p>
        </p:txBody>
      </p:sp>
    </p:spTree>
    <p:extLst>
      <p:ext uri="{BB962C8B-B14F-4D97-AF65-F5344CB8AC3E}">
        <p14:creationId xmlns:p14="http://schemas.microsoft.com/office/powerpoint/2010/main" val="133344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994DFF-1AE6-5C43-33CB-13B1A0018443}"/>
              </a:ext>
            </a:extLst>
          </p:cNvPr>
          <p:cNvSpPr txBox="1"/>
          <p:nvPr/>
        </p:nvSpPr>
        <p:spPr>
          <a:xfrm>
            <a:off x="820900" y="398419"/>
            <a:ext cx="584682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222222"/>
                </a:solidFill>
                <a:latin typeface="Merriweather Sans" panose="020F0502020204030204" pitchFamily="34" charset="0"/>
              </a:rPr>
              <a:t>Phase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Merriweather Sans" panose="020F0502020204030204" pitchFamily="34" charset="0"/>
              </a:rPr>
              <a:t> 1:  Expanded Exploration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4C2022-621C-F806-90CF-77AF01AB10CF}"/>
                  </a:ext>
                </a:extLst>
              </p:cNvPr>
              <p:cNvSpPr txBox="1"/>
              <p:nvPr/>
            </p:nvSpPr>
            <p:spPr>
              <a:xfrm>
                <a:off x="969009" y="4129393"/>
                <a:ext cx="4818691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=1,2,…..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𝐷𝑖𝑚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4C2022-621C-F806-90CF-77AF01AB1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09" y="4129393"/>
                <a:ext cx="4818691" cy="778931"/>
              </a:xfrm>
              <a:prstGeom prst="rect">
                <a:avLst/>
              </a:prstGeom>
              <a:blipFill>
                <a:blip r:embed="rId3"/>
                <a:stretch>
                  <a:fillRect t="-4688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3F8F08-91DA-2EA8-765A-F8096908E32B}"/>
                  </a:ext>
                </a:extLst>
              </p:cNvPr>
              <p:cNvSpPr txBox="1"/>
              <p:nvPr/>
            </p:nvSpPr>
            <p:spPr>
              <a:xfrm>
                <a:off x="715853" y="1264992"/>
                <a:ext cx="8304325" cy="612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𝒃𝒆𝒔𝒕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𝒃𝒆𝒔𝒕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𝒓𝒂𝒏𝒅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3F8F08-91DA-2EA8-765A-F8096908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53" y="1264992"/>
                <a:ext cx="8304325" cy="612732"/>
              </a:xfrm>
              <a:prstGeom prst="rect">
                <a:avLst/>
              </a:prstGeom>
              <a:blipFill>
                <a:blip r:embed="rId4"/>
                <a:stretch>
                  <a:fillRect t="-2000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F7F9CB55-5CAE-E293-DBFB-449AECAF9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523" y="2612572"/>
            <a:ext cx="3505200" cy="2674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B81CFC-055F-F187-2327-CCE217EFB3E5}"/>
              </a:ext>
            </a:extLst>
          </p:cNvPr>
          <p:cNvSpPr txBox="1"/>
          <p:nvPr/>
        </p:nvSpPr>
        <p:spPr>
          <a:xfrm>
            <a:off x="1162666" y="2390826"/>
            <a:ext cx="1712685" cy="61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Finest solution found so far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00AC1-1F0B-5B99-6058-2F496BEA72F8}"/>
              </a:ext>
            </a:extLst>
          </p:cNvPr>
          <p:cNvSpPr txBox="1"/>
          <p:nvPr/>
        </p:nvSpPr>
        <p:spPr>
          <a:xfrm>
            <a:off x="3249672" y="2446221"/>
            <a:ext cx="1371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Controls exploration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69BC8-94DA-6B14-CFCA-B1AC371AB224}"/>
              </a:ext>
            </a:extLst>
          </p:cNvPr>
          <p:cNvCxnSpPr>
            <a:endCxn id="6" idx="0"/>
          </p:cNvCxnSpPr>
          <p:nvPr/>
        </p:nvCxnSpPr>
        <p:spPr>
          <a:xfrm flipH="1">
            <a:off x="2019009" y="1799771"/>
            <a:ext cx="709677" cy="5910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ket 9">
            <a:extLst>
              <a:ext uri="{FF2B5EF4-FFF2-40B4-BE49-F238E27FC236}">
                <a16:creationId xmlns:a16="http://schemas.microsoft.com/office/drawing/2014/main" id="{7DCA90C8-ECB4-BD92-BA35-9A2679D71399}"/>
              </a:ext>
            </a:extLst>
          </p:cNvPr>
          <p:cNvSpPr/>
          <p:nvPr/>
        </p:nvSpPr>
        <p:spPr>
          <a:xfrm rot="16200000">
            <a:off x="4425374" y="1650343"/>
            <a:ext cx="102846" cy="889909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68B85D-642F-B1E1-9A1F-DE6E5AE2364C}"/>
              </a:ext>
            </a:extLst>
          </p:cNvPr>
          <p:cNvCxnSpPr>
            <a:stCxn id="10" idx="1"/>
            <a:endCxn id="7" idx="0"/>
          </p:cNvCxnSpPr>
          <p:nvPr/>
        </p:nvCxnSpPr>
        <p:spPr>
          <a:xfrm flipH="1">
            <a:off x="3935472" y="2146721"/>
            <a:ext cx="541326" cy="2995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402005-C8E2-5F5D-AEA1-33D33AEA3F92}"/>
              </a:ext>
            </a:extLst>
          </p:cNvPr>
          <p:cNvSpPr txBox="1"/>
          <p:nvPr/>
        </p:nvSpPr>
        <p:spPr>
          <a:xfrm>
            <a:off x="4995593" y="2539258"/>
            <a:ext cx="19857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Mean value of current </a:t>
            </a:r>
            <a:r>
              <a:rPr lang="en-US"/>
              <a:t>solutions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0E9DCD-C6F5-89C2-D8BD-351DEFCABD1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787700" y="1799771"/>
            <a:ext cx="200782" cy="7394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429D5A-7848-541A-7AA0-5602B9D1EA7C}"/>
              </a:ext>
            </a:extLst>
          </p:cNvPr>
          <p:cNvSpPr txBox="1"/>
          <p:nvPr/>
        </p:nvSpPr>
        <p:spPr>
          <a:xfrm>
            <a:off x="7980766" y="2095297"/>
            <a:ext cx="6758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[0,1]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F64B8F-CC0D-B5ED-6C86-353B66E6FC39}"/>
              </a:ext>
            </a:extLst>
          </p:cNvPr>
          <p:cNvCxnSpPr>
            <a:endCxn id="17" idx="0"/>
          </p:cNvCxnSpPr>
          <p:nvPr/>
        </p:nvCxnSpPr>
        <p:spPr>
          <a:xfrm flipH="1">
            <a:off x="8318684" y="1727200"/>
            <a:ext cx="12516" cy="3680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1D2263-6FCC-BBD6-D0DE-97972C3A5CAD}"/>
              </a:ext>
            </a:extLst>
          </p:cNvPr>
          <p:cNvSpPr txBox="1"/>
          <p:nvPr/>
        </p:nvSpPr>
        <p:spPr>
          <a:xfrm>
            <a:off x="1090857" y="5297341"/>
            <a:ext cx="185630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Population size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C661AC-7ECC-54AA-8E77-38C0325144F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019008" y="4838134"/>
            <a:ext cx="107335" cy="4592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944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621A8F-B5E0-3352-B541-48938E334466}"/>
              </a:ext>
            </a:extLst>
          </p:cNvPr>
          <p:cNvSpPr txBox="1"/>
          <p:nvPr/>
        </p:nvSpPr>
        <p:spPr>
          <a:xfrm>
            <a:off x="687682" y="407367"/>
            <a:ext cx="582835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222222"/>
                </a:solidFill>
                <a:latin typeface="Merriweather Sans" panose="020F0502020204030204" pitchFamily="34" charset="0"/>
              </a:rPr>
              <a:t>Phase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Merriweather Sans" panose="020F0502020204030204" pitchFamily="34" charset="0"/>
              </a:rPr>
              <a:t> 2:   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Narrowed Exploration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BCBBB2-62FC-EC46-DD39-E5E083506639}"/>
                  </a:ext>
                </a:extLst>
              </p:cNvPr>
              <p:cNvSpPr txBox="1"/>
              <p:nvPr/>
            </p:nvSpPr>
            <p:spPr>
              <a:xfrm>
                <a:off x="687682" y="1138606"/>
                <a:ext cx="8398901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𝒃𝒆𝒔𝒕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𝑳𝒆𝒗𝒚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𝒓𝒂𝒏𝒅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BCBBB2-62FC-EC46-DD39-E5E083506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2" y="1138606"/>
                <a:ext cx="8398901" cy="332399"/>
              </a:xfrm>
              <a:prstGeom prst="rect">
                <a:avLst/>
              </a:prstGeom>
              <a:blipFill>
                <a:blip r:embed="rId3"/>
                <a:stretch>
                  <a:fillRect t="-7407" r="-290" b="-4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9CE73B-6740-0123-FFE4-CFAADF48BFE0}"/>
                  </a:ext>
                </a:extLst>
              </p:cNvPr>
              <p:cNvSpPr txBox="1"/>
              <p:nvPr/>
            </p:nvSpPr>
            <p:spPr>
              <a:xfrm>
                <a:off x="472652" y="5816689"/>
                <a:ext cx="2038763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9CE73B-6740-0123-FFE4-CFAADF48B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52" y="5816689"/>
                <a:ext cx="2038763" cy="332399"/>
              </a:xfrm>
              <a:prstGeom prst="rect">
                <a:avLst/>
              </a:prstGeom>
              <a:blipFill>
                <a:blip r:embed="rId4"/>
                <a:stretch>
                  <a:fillRect t="-7273" r="-2695" b="-4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022AE0-02FD-E50C-DA95-5746F77E4A59}"/>
                  </a:ext>
                </a:extLst>
              </p:cNvPr>
              <p:cNvSpPr txBox="1"/>
              <p:nvPr/>
            </p:nvSpPr>
            <p:spPr>
              <a:xfrm>
                <a:off x="562227" y="5233182"/>
                <a:ext cx="1939570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/>
                  <a:t>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∗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022AE0-02FD-E50C-DA95-5746F77E4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7" y="5233182"/>
                <a:ext cx="1939570" cy="332399"/>
              </a:xfrm>
              <a:prstGeom prst="rect">
                <a:avLst/>
              </a:prstGeom>
              <a:blipFill>
                <a:blip r:embed="rId5"/>
                <a:stretch>
                  <a:fillRect l="-9434" t="-40000" r="-6604" b="-5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21F7-A458-8D31-B798-6039C160D51A}"/>
                  </a:ext>
                </a:extLst>
              </p:cNvPr>
              <p:cNvSpPr txBox="1"/>
              <p:nvPr/>
            </p:nvSpPr>
            <p:spPr>
              <a:xfrm>
                <a:off x="912902" y="3322094"/>
                <a:ext cx="2972609" cy="853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𝐿𝑒𝑣𝑦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21F7-A458-8D31-B798-6039C160D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02" y="3322094"/>
                <a:ext cx="2972609" cy="853182"/>
              </a:xfrm>
              <a:prstGeom prst="rect">
                <a:avLst/>
              </a:prstGeom>
              <a:blipFill>
                <a:blip r:embed="rId6"/>
                <a:stretch>
                  <a:fillRect t="-3571" r="-1437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F43A76-1F1D-F055-1B78-788C49C6009D}"/>
                  </a:ext>
                </a:extLst>
              </p:cNvPr>
              <p:cNvSpPr txBox="1"/>
              <p:nvPr/>
            </p:nvSpPr>
            <p:spPr>
              <a:xfrm>
                <a:off x="5517416" y="4982774"/>
                <a:ext cx="3875613" cy="1314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𝛽𝜋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F43A76-1F1D-F055-1B78-788C49C6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416" y="4982774"/>
                <a:ext cx="3875613" cy="1314142"/>
              </a:xfrm>
              <a:prstGeom prst="rect">
                <a:avLst/>
              </a:prstGeom>
              <a:blipFill>
                <a:blip r:embed="rId7"/>
                <a:stretch>
                  <a:fillRect t="-5093" r="-786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061A5E1-9F86-5DC4-8967-D5AFF3FF3D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73" b="2118"/>
          <a:stretch/>
        </p:blipFill>
        <p:spPr>
          <a:xfrm>
            <a:off x="8536474" y="1624636"/>
            <a:ext cx="3499072" cy="2774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B48ED-0FCB-44FB-58B7-1DA908E3E777}"/>
              </a:ext>
            </a:extLst>
          </p:cNvPr>
          <p:cNvSpPr txBox="1"/>
          <p:nvPr/>
        </p:nvSpPr>
        <p:spPr>
          <a:xfrm>
            <a:off x="1046472" y="1915947"/>
            <a:ext cx="1712685" cy="61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Finest solution found so far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916267-93AE-FA72-66E6-2609231223A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902815" y="1495498"/>
            <a:ext cx="992785" cy="420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3B2060-5821-A5C3-B7FF-DCADA1169866}"/>
              </a:ext>
            </a:extLst>
          </p:cNvPr>
          <p:cNvSpPr txBox="1"/>
          <p:nvPr/>
        </p:nvSpPr>
        <p:spPr>
          <a:xfrm>
            <a:off x="4928224" y="1906511"/>
            <a:ext cx="236430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Random solution belonging to any agent in [1,N]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189D49-3528-74FF-4696-C7335C2076C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834743" y="1503046"/>
            <a:ext cx="275634" cy="4034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E60CFC-2160-9E7E-09D6-A8F852486BB9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409417" y="1495498"/>
            <a:ext cx="778004" cy="83112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6CD63E-693E-655F-2B6A-07E132B79739}"/>
              </a:ext>
            </a:extLst>
          </p:cNvPr>
          <p:cNvSpPr txBox="1"/>
          <p:nvPr/>
        </p:nvSpPr>
        <p:spPr>
          <a:xfrm>
            <a:off x="2695389" y="2326626"/>
            <a:ext cx="142805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Levy Flight distribution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DB1AA-EFA8-90D3-3E85-54B7F1A43BC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399207" y="2917557"/>
            <a:ext cx="445593" cy="4045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2CB318-C3EA-3D6B-D13B-E7218321F879}"/>
              </a:ext>
            </a:extLst>
          </p:cNvPr>
          <p:cNvSpPr txBox="1"/>
          <p:nvPr/>
        </p:nvSpPr>
        <p:spPr>
          <a:xfrm>
            <a:off x="1133557" y="4210148"/>
            <a:ext cx="10726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constant value = 0.5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9750C8-4116-5BA1-DF3D-5F52409F30EE}"/>
              </a:ext>
            </a:extLst>
          </p:cNvPr>
          <p:cNvCxnSpPr/>
          <p:nvPr/>
        </p:nvCxnSpPr>
        <p:spPr>
          <a:xfrm flipH="1">
            <a:off x="1850571" y="3751943"/>
            <a:ext cx="651226" cy="4582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791E94C-5639-6595-A3BB-DF374B7509BC}"/>
                  </a:ext>
                </a:extLst>
              </p:cNvPr>
              <p:cNvSpPr txBox="1"/>
              <p:nvPr/>
            </p:nvSpPr>
            <p:spPr>
              <a:xfrm>
                <a:off x="3974364" y="3773178"/>
                <a:ext cx="1907060" cy="84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random number in [0,1]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const. = 1.5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791E94C-5639-6595-A3BB-DF374B75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364" y="3773178"/>
                <a:ext cx="1907060" cy="840230"/>
              </a:xfrm>
              <a:prstGeom prst="rect">
                <a:avLst/>
              </a:prstGeom>
              <a:blipFill>
                <a:blip r:embed="rId9"/>
                <a:stretch>
                  <a:fillRect l="-2875" t="-8696" r="-958" b="-9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ket 31">
            <a:extLst>
              <a:ext uri="{FF2B5EF4-FFF2-40B4-BE49-F238E27FC236}">
                <a16:creationId xmlns:a16="http://schemas.microsoft.com/office/drawing/2014/main" id="{9480F980-5F91-5946-99C2-EA0770A7EAE7}"/>
              </a:ext>
            </a:extLst>
          </p:cNvPr>
          <p:cNvSpPr/>
          <p:nvPr/>
        </p:nvSpPr>
        <p:spPr>
          <a:xfrm>
            <a:off x="2501797" y="5233182"/>
            <a:ext cx="120206" cy="971675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89DF5B-B737-411B-44DD-F8D683ED5DA1}"/>
              </a:ext>
            </a:extLst>
          </p:cNvPr>
          <p:cNvSpPr txBox="1"/>
          <p:nvPr/>
        </p:nvSpPr>
        <p:spPr>
          <a:xfrm>
            <a:off x="3215125" y="5298904"/>
            <a:ext cx="1518478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presents spiral shape in search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5AF784-E9EA-4A0A-32D0-968CEF5A0757}"/>
              </a:ext>
            </a:extLst>
          </p:cNvPr>
          <p:cNvCxnSpPr>
            <a:stCxn id="32" idx="2"/>
            <a:endCxn id="33" idx="1"/>
          </p:cNvCxnSpPr>
          <p:nvPr/>
        </p:nvCxnSpPr>
        <p:spPr>
          <a:xfrm flipV="1">
            <a:off x="2622003" y="5719019"/>
            <a:ext cx="593122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CECA33-9AB5-9FFD-5C5C-702B1460F161}"/>
              </a:ext>
            </a:extLst>
          </p:cNvPr>
          <p:cNvSpPr txBox="1"/>
          <p:nvPr/>
        </p:nvSpPr>
        <p:spPr>
          <a:xfrm>
            <a:off x="592144" y="298028"/>
            <a:ext cx="609492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222222"/>
                </a:solidFill>
                <a:latin typeface="Merriweather Sans" panose="020F0502020204030204" pitchFamily="34" charset="0"/>
              </a:rPr>
              <a:t>Phase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Merriweather Sans" panose="020F0502020204030204" pitchFamily="34" charset="0"/>
              </a:rPr>
              <a:t> </a:t>
            </a:r>
            <a:r>
              <a:rPr lang="en-US" sz="2800" b="1" dirty="0">
                <a:solidFill>
                  <a:srgbClr val="222222"/>
                </a:solidFill>
                <a:latin typeface="Merriweather Sans" panose="020F0502020204030204" pitchFamily="34" charset="0"/>
              </a:rPr>
              <a:t>3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Merriweather Sans" panose="020F0502020204030204" pitchFamily="34" charset="0"/>
              </a:rPr>
              <a:t>:  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Expanded Exploitation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4D2E1-96A3-D202-DE3B-48EDFB600AA3}"/>
                  </a:ext>
                </a:extLst>
              </p:cNvPr>
              <p:cNvSpPr txBox="1"/>
              <p:nvPr/>
            </p:nvSpPr>
            <p:spPr>
              <a:xfrm>
                <a:off x="720203" y="1258522"/>
                <a:ext cx="9126921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𝒃𝒆𝒔𝒕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𝒓𝒂𝒏𝒅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+((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𝑳𝑩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𝒓𝒂𝒏𝒅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4D2E1-96A3-D202-DE3B-48EDFB600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03" y="1258522"/>
                <a:ext cx="9126921" cy="312650"/>
              </a:xfrm>
              <a:prstGeom prst="rect">
                <a:avLst/>
              </a:prstGeom>
              <a:blipFill>
                <a:blip r:embed="rId3"/>
                <a:stretch>
                  <a:fillRect l="-67" t="-3846" r="-134"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15D6C1-0F2F-1070-38FC-3F043B563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560" y="3157224"/>
            <a:ext cx="3063448" cy="2173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990E59-D6AB-46BE-F88F-B822FF24352D}"/>
              </a:ext>
            </a:extLst>
          </p:cNvPr>
          <p:cNvSpPr txBox="1"/>
          <p:nvPr/>
        </p:nvSpPr>
        <p:spPr>
          <a:xfrm>
            <a:off x="1902659" y="4243797"/>
            <a:ext cx="609990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l-GR" sz="1600">
                <a:cs typeface="Times New Roman" panose="02020603050405020304" pitchFamily="18" charset="0"/>
              </a:rPr>
              <a:t>α</a:t>
            </a:r>
            <a:r>
              <a:rPr lang="en-US" sz="1600" dirty="0">
                <a:cs typeface="Times New Roman" panose="02020603050405020304" pitchFamily="18" charset="0"/>
              </a:rPr>
              <a:t> and </a:t>
            </a:r>
            <a:r>
              <a:rPr lang="el-GR" sz="1600">
                <a:cs typeface="Times New Roman" panose="02020603050405020304" pitchFamily="18" charset="0"/>
              </a:rPr>
              <a:t>δ</a:t>
            </a:r>
            <a:r>
              <a:rPr lang="en-US" sz="1600" dirty="0">
                <a:cs typeface="Times New Roman" panose="02020603050405020304" pitchFamily="18" charset="0"/>
              </a:rPr>
              <a:t> denotes fixed exploitation adjustment parameters.</a:t>
            </a:r>
          </a:p>
          <a:p>
            <a:pPr algn="ctr">
              <a:lnSpc>
                <a:spcPct val="90000"/>
              </a:lnSpc>
            </a:pPr>
            <a:r>
              <a:rPr lang="el-GR" sz="1600">
                <a:cs typeface="Times New Roman" panose="02020603050405020304" pitchFamily="18" charset="0"/>
              </a:rPr>
              <a:t>α</a:t>
            </a:r>
            <a:r>
              <a:rPr lang="en-US" sz="1600" dirty="0">
                <a:cs typeface="Times New Roman" panose="02020603050405020304" pitchFamily="18" charset="0"/>
              </a:rPr>
              <a:t> = 0.1 and </a:t>
            </a:r>
            <a:r>
              <a:rPr lang="el-GR" sz="1600">
                <a:cs typeface="Times New Roman" panose="02020603050405020304" pitchFamily="18" charset="0"/>
              </a:rPr>
              <a:t>δ</a:t>
            </a:r>
            <a:r>
              <a:rPr lang="en-US" sz="1600" dirty="0">
                <a:cs typeface="Times New Roman" panose="02020603050405020304" pitchFamily="18" charset="0"/>
              </a:rPr>
              <a:t> = 0.1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54290-32F1-2533-3265-DCEFDD64371C}"/>
              </a:ext>
            </a:extLst>
          </p:cNvPr>
          <p:cNvSpPr txBox="1"/>
          <p:nvPr/>
        </p:nvSpPr>
        <p:spPr>
          <a:xfrm>
            <a:off x="1235238" y="2162227"/>
            <a:ext cx="1712685" cy="61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Finest solution found so far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FC2FE4-A6B9-A3CA-ACBE-DF471C5F94AB}"/>
              </a:ext>
            </a:extLst>
          </p:cNvPr>
          <p:cNvCxnSpPr>
            <a:endCxn id="6" idx="0"/>
          </p:cNvCxnSpPr>
          <p:nvPr/>
        </p:nvCxnSpPr>
        <p:spPr>
          <a:xfrm flipH="1">
            <a:off x="2091581" y="1571172"/>
            <a:ext cx="709677" cy="5910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B444C-8D42-DFFE-F186-3CD1605ADAC6}"/>
              </a:ext>
            </a:extLst>
          </p:cNvPr>
          <p:cNvSpPr txBox="1"/>
          <p:nvPr/>
        </p:nvSpPr>
        <p:spPr>
          <a:xfrm>
            <a:off x="5206613" y="2197935"/>
            <a:ext cx="15820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Upper Bound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881E0-CA35-03DC-3582-4799F197EABF}"/>
              </a:ext>
            </a:extLst>
          </p:cNvPr>
          <p:cNvSpPr txBox="1"/>
          <p:nvPr/>
        </p:nvSpPr>
        <p:spPr>
          <a:xfrm>
            <a:off x="7042670" y="2194145"/>
            <a:ext cx="15820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Lower Bound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E9389D-D0B3-5CCA-E958-1C2CF96B1409}"/>
              </a:ext>
            </a:extLst>
          </p:cNvPr>
          <p:cNvCxnSpPr>
            <a:endCxn id="8" idx="0"/>
          </p:cNvCxnSpPr>
          <p:nvPr/>
        </p:nvCxnSpPr>
        <p:spPr>
          <a:xfrm flipH="1">
            <a:off x="5997642" y="1571172"/>
            <a:ext cx="657158" cy="6267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A754C1-42A7-52C8-796E-7A45B284A63B}"/>
              </a:ext>
            </a:extLst>
          </p:cNvPr>
          <p:cNvCxnSpPr>
            <a:endCxn id="9" idx="0"/>
          </p:cNvCxnSpPr>
          <p:nvPr/>
        </p:nvCxnSpPr>
        <p:spPr>
          <a:xfrm>
            <a:off x="7358743" y="1553318"/>
            <a:ext cx="474956" cy="6408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0A850C-5909-A385-52CC-7AA1817B0BD4}"/>
              </a:ext>
            </a:extLst>
          </p:cNvPr>
          <p:cNvSpPr txBox="1"/>
          <p:nvPr/>
        </p:nvSpPr>
        <p:spPr>
          <a:xfrm>
            <a:off x="3024404" y="2457574"/>
            <a:ext cx="198302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Mean value of current </a:t>
            </a:r>
            <a:r>
              <a:rPr lang="en-US"/>
              <a:t>solutions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382CE7-4819-E4BF-1159-D62AB14618A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4015917" y="1580099"/>
            <a:ext cx="32657" cy="8774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C8F459-8213-1621-6040-8987C66FAF69}"/>
              </a:ext>
            </a:extLst>
          </p:cNvPr>
          <p:cNvCxnSpPr>
            <a:endCxn id="5" idx="0"/>
          </p:cNvCxnSpPr>
          <p:nvPr/>
        </p:nvCxnSpPr>
        <p:spPr>
          <a:xfrm>
            <a:off x="4952613" y="1553318"/>
            <a:ext cx="0" cy="26904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4BFF73-C99C-640C-FABF-C1010633FDD1}"/>
              </a:ext>
            </a:extLst>
          </p:cNvPr>
          <p:cNvCxnSpPr/>
          <p:nvPr/>
        </p:nvCxnSpPr>
        <p:spPr>
          <a:xfrm flipH="1">
            <a:off x="7104743" y="1553318"/>
            <a:ext cx="2365828" cy="26904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57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0A18C4-E5F4-E043-B1DA-0B28B4E62A8D}"/>
              </a:ext>
            </a:extLst>
          </p:cNvPr>
          <p:cNvSpPr txBox="1"/>
          <p:nvPr/>
        </p:nvSpPr>
        <p:spPr>
          <a:xfrm>
            <a:off x="514404" y="388818"/>
            <a:ext cx="587029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222222"/>
                </a:solidFill>
                <a:latin typeface="Merriweather Sans" panose="020F0502020204030204" pitchFamily="34" charset="0"/>
              </a:rPr>
              <a:t>Phase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Merriweather Sans" panose="020F0502020204030204" pitchFamily="34" charset="0"/>
              </a:rPr>
              <a:t> </a:t>
            </a:r>
            <a:r>
              <a:rPr lang="en-US" sz="2800" b="1" dirty="0">
                <a:solidFill>
                  <a:srgbClr val="222222"/>
                </a:solidFill>
                <a:latin typeface="Merriweather Sans" panose="020F0502020204030204" pitchFamily="34" charset="0"/>
              </a:rPr>
              <a:t>4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Merriweather Sans" panose="020F0502020204030204" pitchFamily="34" charset="0"/>
              </a:rPr>
              <a:t>:  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Merriweather Sans" pitchFamily="2" charset="77"/>
              </a:rPr>
              <a:t>Narrowed Exploitation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384E1D-2B92-ACAF-6664-1C32FFE5577E}"/>
                  </a:ext>
                </a:extLst>
              </p:cNvPr>
              <p:cNvSpPr txBox="1"/>
              <p:nvPr/>
            </p:nvSpPr>
            <p:spPr>
              <a:xfrm>
                <a:off x="357346" y="1200298"/>
                <a:ext cx="99139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𝑸𝑭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𝒃𝒆𝒔𝒕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𝒓𝒂𝒏𝒅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𝑳𝒆𝒗𝒚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𝒓𝒂𝒏𝒅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384E1D-2B92-ACAF-6664-1C32FFE55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46" y="1200298"/>
                <a:ext cx="9913999" cy="276999"/>
              </a:xfrm>
              <a:prstGeom prst="rect">
                <a:avLst/>
              </a:prstGeom>
              <a:blipFill>
                <a:blip r:embed="rId3"/>
                <a:stretch>
                  <a:fillRect t="-8889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AB7432-D65A-0E30-BF7E-1AAF9B7C2F7A}"/>
                  </a:ext>
                </a:extLst>
              </p:cNvPr>
              <p:cNvSpPr txBox="1"/>
              <p:nvPr/>
            </p:nvSpPr>
            <p:spPr>
              <a:xfrm>
                <a:off x="357346" y="2536062"/>
                <a:ext cx="2807435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𝑟𝑎𝑛𝑑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AB7432-D65A-0E30-BF7E-1AAF9B7C2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46" y="2536062"/>
                <a:ext cx="2807435" cy="555280"/>
              </a:xfrm>
              <a:prstGeom prst="rect">
                <a:avLst/>
              </a:prstGeom>
              <a:blipFill>
                <a:blip r:embed="rId4"/>
                <a:stretch>
                  <a:fillRect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F4028B-45F9-D6D6-62CC-40E06DBE6403}"/>
                  </a:ext>
                </a:extLst>
              </p:cNvPr>
              <p:cNvSpPr txBox="1"/>
              <p:nvPr/>
            </p:nvSpPr>
            <p:spPr>
              <a:xfrm>
                <a:off x="3235098" y="4027514"/>
                <a:ext cx="2684966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F4028B-45F9-D6D6-62CC-40E06DBE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098" y="4027514"/>
                <a:ext cx="2684966" cy="332399"/>
              </a:xfrm>
              <a:prstGeom prst="rect">
                <a:avLst/>
              </a:prstGeom>
              <a:blipFill>
                <a:blip r:embed="rId5"/>
                <a:stretch>
                  <a:fillRect l="-3182" t="-3704" r="-318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5F53F5-3006-1A93-47BC-06AD547E1E74}"/>
                  </a:ext>
                </a:extLst>
              </p:cNvPr>
              <p:cNvSpPr txBox="1"/>
              <p:nvPr/>
            </p:nvSpPr>
            <p:spPr>
              <a:xfrm>
                <a:off x="5785671" y="2389793"/>
                <a:ext cx="2523961" cy="598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(1 −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5F53F5-3006-1A93-47BC-06AD547E1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671" y="2389793"/>
                <a:ext cx="2523961" cy="598241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E41C039-0634-4CBF-159D-E8C4B553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099" y="3646714"/>
            <a:ext cx="3135348" cy="20874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A71381-B1AF-6ED0-E135-CF72976832D7}"/>
              </a:ext>
            </a:extLst>
          </p:cNvPr>
          <p:cNvCxnSpPr>
            <a:cxnSpLocks/>
          </p:cNvCxnSpPr>
          <p:nvPr/>
        </p:nvCxnSpPr>
        <p:spPr>
          <a:xfrm>
            <a:off x="2278742" y="1477297"/>
            <a:ext cx="0" cy="924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A854A5-2314-90EE-361F-298FBF6E74E8}"/>
              </a:ext>
            </a:extLst>
          </p:cNvPr>
          <p:cNvSpPr txBox="1"/>
          <p:nvPr/>
        </p:nvSpPr>
        <p:spPr>
          <a:xfrm>
            <a:off x="522514" y="3152955"/>
            <a:ext cx="206102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Quality Function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D15439-C96D-1CBD-150B-339A026D0A77}"/>
              </a:ext>
            </a:extLst>
          </p:cNvPr>
          <p:cNvCxnSpPr/>
          <p:nvPr/>
        </p:nvCxnSpPr>
        <p:spPr>
          <a:xfrm>
            <a:off x="4216400" y="1477297"/>
            <a:ext cx="50800" cy="24415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847148-E613-69EA-A24F-EEE4F24B23C1}"/>
              </a:ext>
            </a:extLst>
          </p:cNvPr>
          <p:cNvSpPr txBox="1"/>
          <p:nvPr/>
        </p:nvSpPr>
        <p:spPr>
          <a:xfrm>
            <a:off x="3325496" y="4468570"/>
            <a:ext cx="240937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/>
              <a:t>Various motions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CF8982-ACFB-2270-AC0F-E9A7AC676100}"/>
              </a:ext>
            </a:extLst>
          </p:cNvPr>
          <p:cNvCxnSpPr/>
          <p:nvPr/>
        </p:nvCxnSpPr>
        <p:spPr>
          <a:xfrm>
            <a:off x="6778171" y="1525618"/>
            <a:ext cx="0" cy="769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26AE21-78E7-EB76-D602-F2D9395590BD}"/>
              </a:ext>
            </a:extLst>
          </p:cNvPr>
          <p:cNvSpPr txBox="1"/>
          <p:nvPr/>
        </p:nvSpPr>
        <p:spPr>
          <a:xfrm>
            <a:off x="6014583" y="2918848"/>
            <a:ext cx="1799771" cy="34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/>
              <a:t>Flight slope</a:t>
            </a:r>
          </a:p>
        </p:txBody>
      </p:sp>
    </p:spTree>
    <p:extLst>
      <p:ext uri="{BB962C8B-B14F-4D97-AF65-F5344CB8AC3E}">
        <p14:creationId xmlns:p14="http://schemas.microsoft.com/office/powerpoint/2010/main" val="317196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6462771-7102-0547-C92D-770B63943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096" y="766731"/>
            <a:ext cx="2642616" cy="424200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Max_iter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pop_size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np.random.rand()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G1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 t / T)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 = np.arange(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Dim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0.0265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r0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 = r0 + u * to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omega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0.005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phi0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np.pi 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phi= -omega * to + phi0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x = r * np.sin(phi)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y = r * np.cos(phi)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beta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1.5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alpha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delta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0.1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figure a">
            <a:extLst>
              <a:ext uri="{FF2B5EF4-FFF2-40B4-BE49-F238E27FC236}">
                <a16:creationId xmlns:a16="http://schemas.microsoft.com/office/drawing/2014/main" id="{16A406E2-B972-2C8B-68F4-E25E21A63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3"/>
          <a:stretch/>
        </p:blipFill>
        <p:spPr bwMode="auto">
          <a:xfrm>
            <a:off x="309847" y="766732"/>
            <a:ext cx="4082018" cy="596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figure a">
            <a:extLst>
              <a:ext uri="{FF2B5EF4-FFF2-40B4-BE49-F238E27FC236}">
                <a16:creationId xmlns:a16="http://schemas.microsoft.com/office/drawing/2014/main" id="{FEB5DF8A-B21E-011E-312A-F29E01E01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7"/>
          <a:stretch/>
        </p:blipFill>
        <p:spPr bwMode="auto">
          <a:xfrm>
            <a:off x="4489180" y="766732"/>
            <a:ext cx="4082017" cy="420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8B1181-9267-38FC-4A0F-FFF28528363F}"/>
              </a:ext>
            </a:extLst>
          </p:cNvPr>
          <p:cNvSpPr txBox="1"/>
          <p:nvPr/>
        </p:nvSpPr>
        <p:spPr>
          <a:xfrm>
            <a:off x="259032" y="192024"/>
            <a:ext cx="583538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latin typeface="+mj-lt"/>
              </a:rPr>
              <a:t>Pseudocode and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51019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BD2DDCC-F2FB-8D7B-06E3-329083FC6FD3}"/>
              </a:ext>
            </a:extLst>
          </p:cNvPr>
          <p:cNvGrpSpPr/>
          <p:nvPr/>
        </p:nvGrpSpPr>
        <p:grpSpPr>
          <a:xfrm>
            <a:off x="736297" y="492760"/>
            <a:ext cx="9777715" cy="5788152"/>
            <a:chOff x="736297" y="381000"/>
            <a:chExt cx="9777715" cy="578815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B46EB9E-AE34-D13C-A897-EC6CD87F7959}"/>
                </a:ext>
              </a:extLst>
            </p:cNvPr>
            <p:cNvGrpSpPr/>
            <p:nvPr/>
          </p:nvGrpSpPr>
          <p:grpSpPr>
            <a:xfrm>
              <a:off x="4037012" y="381000"/>
              <a:ext cx="4343400" cy="2919984"/>
              <a:chOff x="6399212" y="691896"/>
              <a:chExt cx="4343400" cy="2919984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62A4C34-11C8-D772-878D-AD323C72C9BA}"/>
                  </a:ext>
                </a:extLst>
              </p:cNvPr>
              <p:cNvSpPr/>
              <p:nvPr/>
            </p:nvSpPr>
            <p:spPr>
              <a:xfrm>
                <a:off x="8151812" y="691896"/>
                <a:ext cx="8382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Start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33C5B4D4-CECE-2FD6-8D47-1979824298EE}"/>
                  </a:ext>
                </a:extLst>
              </p:cNvPr>
              <p:cNvCxnSpPr>
                <a:cxnSpLocks/>
                <a:stCxn id="2" idx="4"/>
                <a:endCxn id="13" idx="0"/>
              </p:cNvCxnSpPr>
              <p:nvPr/>
            </p:nvCxnSpPr>
            <p:spPr>
              <a:xfrm>
                <a:off x="8570912" y="996696"/>
                <a:ext cx="0" cy="22250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F08F2F0-8417-B7AB-3025-9708E73CF2BD}"/>
                  </a:ext>
                </a:extLst>
              </p:cNvPr>
              <p:cNvSpPr/>
              <p:nvPr/>
            </p:nvSpPr>
            <p:spPr>
              <a:xfrm>
                <a:off x="6399212" y="1219200"/>
                <a:ext cx="4343400" cy="381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Initialize parameters and population of the AO optimizer 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5CB9265-8539-3C42-ED45-A5AC30E0CDC2}"/>
                  </a:ext>
                </a:extLst>
              </p:cNvPr>
              <p:cNvSpPr/>
              <p:nvPr/>
            </p:nvSpPr>
            <p:spPr>
              <a:xfrm>
                <a:off x="7466012" y="1822704"/>
                <a:ext cx="2209799" cy="29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Set current iteration t=1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4F41255-D95B-FF87-4CDB-B55BF1F29F2A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8570912" y="1600200"/>
                <a:ext cx="0" cy="22250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37538FC-A395-2EE7-8741-6F45B061188F}"/>
                  </a:ext>
                </a:extLst>
              </p:cNvPr>
              <p:cNvSpPr/>
              <p:nvPr/>
            </p:nvSpPr>
            <p:spPr>
              <a:xfrm>
                <a:off x="6551611" y="2523744"/>
                <a:ext cx="4038599" cy="4572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Calculate fitness of each member in the population and determine its best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BE16004-1B20-2E25-CD49-FE87A1800E7B}"/>
                  </a:ext>
                </a:extLst>
              </p:cNvPr>
              <p:cNvCxnSpPr>
                <a:cxnSpLocks/>
                <a:stCxn id="14" idx="2"/>
                <a:endCxn id="18" idx="0"/>
              </p:cNvCxnSpPr>
              <p:nvPr/>
            </p:nvCxnSpPr>
            <p:spPr>
              <a:xfrm flipH="1">
                <a:off x="8570911" y="2121408"/>
                <a:ext cx="1" cy="40233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Flowchart: Preparation 19">
                    <a:extLst>
                      <a:ext uri="{FF2B5EF4-FFF2-40B4-BE49-F238E27FC236}">
                        <a16:creationId xmlns:a16="http://schemas.microsoft.com/office/drawing/2014/main" id="{ABB188EF-829C-1EAC-BD76-D855D904A0E9}"/>
                      </a:ext>
                    </a:extLst>
                  </p:cNvPr>
                  <p:cNvSpPr/>
                  <p:nvPr/>
                </p:nvSpPr>
                <p:spPr>
                  <a:xfrm>
                    <a:off x="7732710" y="3154680"/>
                    <a:ext cx="1676400" cy="457200"/>
                  </a:xfrm>
                  <a:prstGeom prst="flowChartPreparation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If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Flowchart: Preparation 19">
                    <a:extLst>
                      <a:ext uri="{FF2B5EF4-FFF2-40B4-BE49-F238E27FC236}">
                        <a16:creationId xmlns:a16="http://schemas.microsoft.com/office/drawing/2014/main" id="{ABB188EF-829C-1EAC-BD76-D855D904A0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710" y="3154680"/>
                    <a:ext cx="1676400" cy="457200"/>
                  </a:xfrm>
                  <a:prstGeom prst="flowChartPreparation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03E4604-C19E-B503-CFB4-D1CFF590482E}"/>
                  </a:ext>
                </a:extLst>
              </p:cNvPr>
              <p:cNvCxnSpPr>
                <a:cxnSpLocks/>
                <a:stCxn id="18" idx="2"/>
                <a:endCxn id="20" idx="0"/>
              </p:cNvCxnSpPr>
              <p:nvPr/>
            </p:nvCxnSpPr>
            <p:spPr>
              <a:xfrm flipH="1">
                <a:off x="8570910" y="2980944"/>
                <a:ext cx="1" cy="17373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Flowchart: Preparation 59">
                  <a:extLst>
                    <a:ext uri="{FF2B5EF4-FFF2-40B4-BE49-F238E27FC236}">
                      <a16:creationId xmlns:a16="http://schemas.microsoft.com/office/drawing/2014/main" id="{B5B2BBAF-6F98-0DC2-4C18-29FE29487ED5}"/>
                    </a:ext>
                  </a:extLst>
                </p:cNvPr>
                <p:cNvSpPr/>
                <p:nvPr/>
              </p:nvSpPr>
              <p:spPr>
                <a:xfrm>
                  <a:off x="3198812" y="3584448"/>
                  <a:ext cx="1752600" cy="457200"/>
                </a:xfrm>
                <a:prstGeom prst="flowChartPreparat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If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𝑟𝑎𝑛𝑑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≤0.5</m:t>
                      </m:r>
                    </m:oMath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60" name="Flowchart: Preparation 59">
                  <a:extLst>
                    <a:ext uri="{FF2B5EF4-FFF2-40B4-BE49-F238E27FC236}">
                      <a16:creationId xmlns:a16="http://schemas.microsoft.com/office/drawing/2014/main" id="{B5B2BBAF-6F98-0DC2-4C18-29FE29487E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8812" y="3584448"/>
                  <a:ext cx="1752600" cy="457200"/>
                </a:xfrm>
                <a:prstGeom prst="flowChartPreparation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Flowchart: Preparation 61">
                  <a:extLst>
                    <a:ext uri="{FF2B5EF4-FFF2-40B4-BE49-F238E27FC236}">
                      <a16:creationId xmlns:a16="http://schemas.microsoft.com/office/drawing/2014/main" id="{7BF3C14A-8420-0D9D-4F40-AEB1CBFABAAA}"/>
                    </a:ext>
                  </a:extLst>
                </p:cNvPr>
                <p:cNvSpPr/>
                <p:nvPr/>
              </p:nvSpPr>
              <p:spPr>
                <a:xfrm>
                  <a:off x="7542212" y="3584448"/>
                  <a:ext cx="1752600" cy="457200"/>
                </a:xfrm>
                <a:prstGeom prst="flowChartPreparat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If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𝑟𝑎𝑛𝑑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≤0.5</m:t>
                      </m:r>
                    </m:oMath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62" name="Flowchart: Preparation 61">
                  <a:extLst>
                    <a:ext uri="{FF2B5EF4-FFF2-40B4-BE49-F238E27FC236}">
                      <a16:creationId xmlns:a16="http://schemas.microsoft.com/office/drawing/2014/main" id="{7BF3C14A-8420-0D9D-4F40-AEB1CBFABA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2212" y="3584448"/>
                  <a:ext cx="1752600" cy="457200"/>
                </a:xfrm>
                <a:prstGeom prst="flowChartPreparation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1E2A6EE8-64C4-56A1-375F-391E1F0FABC0}"/>
                </a:ext>
              </a:extLst>
            </p:cNvPr>
            <p:cNvCxnSpPr>
              <a:cxnSpLocks/>
              <a:stCxn id="20" idx="2"/>
              <a:endCxn id="60" idx="0"/>
            </p:cNvCxnSpPr>
            <p:nvPr/>
          </p:nvCxnSpPr>
          <p:spPr>
            <a:xfrm rot="5400000">
              <a:off x="5000179" y="2375917"/>
              <a:ext cx="283464" cy="2133598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E64FCE48-DC4A-5C67-AA71-C74F551997F6}"/>
                </a:ext>
              </a:extLst>
            </p:cNvPr>
            <p:cNvCxnSpPr>
              <a:cxnSpLocks/>
              <a:stCxn id="20" idx="2"/>
              <a:endCxn id="62" idx="0"/>
            </p:cNvCxnSpPr>
            <p:nvPr/>
          </p:nvCxnSpPr>
          <p:spPr>
            <a:xfrm rot="16200000" flipH="1">
              <a:off x="7171879" y="2337815"/>
              <a:ext cx="283464" cy="2209802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BDF17439-D819-F22A-1765-17DC3A24F4CD}"/>
                </a:ext>
              </a:extLst>
            </p:cNvPr>
            <p:cNvSpPr/>
            <p:nvPr/>
          </p:nvSpPr>
          <p:spPr>
            <a:xfrm>
              <a:off x="2041680" y="4370832"/>
              <a:ext cx="1905000" cy="62179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Update current solution using Eq. (1)</a:t>
              </a:r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CC6D8DD6-F02D-9A35-5A14-F5912060295A}"/>
                </a:ext>
              </a:extLst>
            </p:cNvPr>
            <p:cNvSpPr/>
            <p:nvPr/>
          </p:nvSpPr>
          <p:spPr>
            <a:xfrm>
              <a:off x="8609012" y="4370832"/>
              <a:ext cx="1905000" cy="62179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Update current solution using Eq. (4)</a:t>
              </a:r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C73D41A2-6B10-7FB8-7584-F24AACE843C6}"/>
                </a:ext>
              </a:extLst>
            </p:cNvPr>
            <p:cNvSpPr/>
            <p:nvPr/>
          </p:nvSpPr>
          <p:spPr>
            <a:xfrm>
              <a:off x="4137529" y="4370832"/>
              <a:ext cx="1905000" cy="62179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Update current solution using Eq. (2)</a:t>
              </a:r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3BB67FF0-3DCE-52D7-05E4-180C921A2D87}"/>
                </a:ext>
              </a:extLst>
            </p:cNvPr>
            <p:cNvSpPr/>
            <p:nvPr/>
          </p:nvSpPr>
          <p:spPr>
            <a:xfrm>
              <a:off x="6513512" y="4370832"/>
              <a:ext cx="1905000" cy="62179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Update current solution using Eq. (3)</a:t>
              </a:r>
            </a:p>
          </p:txBody>
        </p: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FF2FADB7-A38A-633D-2745-0B6135838E77}"/>
                </a:ext>
              </a:extLst>
            </p:cNvPr>
            <p:cNvCxnSpPr>
              <a:stCxn id="60" idx="2"/>
              <a:endCxn id="77" idx="0"/>
            </p:cNvCxnSpPr>
            <p:nvPr/>
          </p:nvCxnSpPr>
          <p:spPr>
            <a:xfrm rot="5400000">
              <a:off x="3370054" y="3665774"/>
              <a:ext cx="329184" cy="1080932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FE1B625E-495E-12E2-1E8F-40C533E7FD1C}"/>
                </a:ext>
              </a:extLst>
            </p:cNvPr>
            <p:cNvCxnSpPr>
              <a:stCxn id="60" idx="2"/>
              <a:endCxn id="79" idx="0"/>
            </p:cNvCxnSpPr>
            <p:nvPr/>
          </p:nvCxnSpPr>
          <p:spPr>
            <a:xfrm rot="16200000" flipH="1">
              <a:off x="4417978" y="3698781"/>
              <a:ext cx="329184" cy="1014917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2B293174-6A5B-3E5E-6261-BB158E4966F4}"/>
                </a:ext>
              </a:extLst>
            </p:cNvPr>
            <p:cNvCxnSpPr>
              <a:stCxn id="62" idx="2"/>
              <a:endCxn id="80" idx="0"/>
            </p:cNvCxnSpPr>
            <p:nvPr/>
          </p:nvCxnSpPr>
          <p:spPr>
            <a:xfrm rot="5400000">
              <a:off x="7777670" y="3729990"/>
              <a:ext cx="329184" cy="952500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4427F6C3-1054-1561-C12C-80075AD37CAE}"/>
                </a:ext>
              </a:extLst>
            </p:cNvPr>
            <p:cNvCxnSpPr>
              <a:stCxn id="62" idx="2"/>
              <a:endCxn id="78" idx="0"/>
            </p:cNvCxnSpPr>
            <p:nvPr/>
          </p:nvCxnSpPr>
          <p:spPr>
            <a:xfrm rot="16200000" flipH="1">
              <a:off x="8825420" y="3634740"/>
              <a:ext cx="329184" cy="1143000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6B181419-7D71-E489-89CC-4DC342BF018F}"/>
                </a:ext>
              </a:extLst>
            </p:cNvPr>
            <p:cNvSpPr/>
            <p:nvPr/>
          </p:nvSpPr>
          <p:spPr>
            <a:xfrm>
              <a:off x="5370510" y="5410200"/>
              <a:ext cx="1790702" cy="2834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Save best solution </a:t>
              </a:r>
            </a:p>
          </p:txBody>
        </p: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566FED36-02E9-CE6B-EBDE-0D5B8D65867F}"/>
                </a:ext>
              </a:extLst>
            </p:cNvPr>
            <p:cNvCxnSpPr>
              <a:stCxn id="77" idx="2"/>
              <a:endCxn id="89" idx="1"/>
            </p:cNvCxnSpPr>
            <p:nvPr/>
          </p:nvCxnSpPr>
          <p:spPr>
            <a:xfrm rot="16200000" flipH="1">
              <a:off x="3902691" y="4084113"/>
              <a:ext cx="559308" cy="2376330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748DFAB3-3E20-D7CA-D027-97781C3A17C9}"/>
                </a:ext>
              </a:extLst>
            </p:cNvPr>
            <p:cNvCxnSpPr>
              <a:stCxn id="79" idx="2"/>
              <a:endCxn id="89" idx="0"/>
            </p:cNvCxnSpPr>
            <p:nvPr/>
          </p:nvCxnSpPr>
          <p:spPr>
            <a:xfrm rot="16200000" flipH="1">
              <a:off x="5469157" y="4613496"/>
              <a:ext cx="417576" cy="1175832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A24E65D0-30FA-5757-1FDF-0E891D2C8B3B}"/>
                </a:ext>
              </a:extLst>
            </p:cNvPr>
            <p:cNvCxnSpPr>
              <a:stCxn id="80" idx="2"/>
              <a:endCxn id="89" idx="0"/>
            </p:cNvCxnSpPr>
            <p:nvPr/>
          </p:nvCxnSpPr>
          <p:spPr>
            <a:xfrm rot="5400000">
              <a:off x="6657149" y="4601337"/>
              <a:ext cx="417576" cy="1200151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6732D92B-4394-A8B3-E8F3-63EEDBFE1FA1}"/>
                </a:ext>
              </a:extLst>
            </p:cNvPr>
            <p:cNvCxnSpPr>
              <a:stCxn id="78" idx="2"/>
              <a:endCxn id="89" idx="3"/>
            </p:cNvCxnSpPr>
            <p:nvPr/>
          </p:nvCxnSpPr>
          <p:spPr>
            <a:xfrm rot="5400000">
              <a:off x="8081708" y="4072128"/>
              <a:ext cx="559308" cy="2400300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7E29611-A1E3-6E73-94B5-01CEFBACD813}"/>
                </a:ext>
              </a:extLst>
            </p:cNvPr>
            <p:cNvCxnSpPr>
              <a:stCxn id="89" idx="2"/>
              <a:endCxn id="100" idx="0"/>
            </p:cNvCxnSpPr>
            <p:nvPr/>
          </p:nvCxnSpPr>
          <p:spPr>
            <a:xfrm>
              <a:off x="6265861" y="5693664"/>
              <a:ext cx="0" cy="19202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Arrow: Bent-Up 106">
              <a:extLst>
                <a:ext uri="{FF2B5EF4-FFF2-40B4-BE49-F238E27FC236}">
                  <a16:creationId xmlns:a16="http://schemas.microsoft.com/office/drawing/2014/main" id="{1733EB98-CFB9-6D6F-A4DC-3D0862703DDD}"/>
                </a:ext>
              </a:extLst>
            </p:cNvPr>
            <p:cNvSpPr/>
            <p:nvPr/>
          </p:nvSpPr>
          <p:spPr>
            <a:xfrm flipH="1">
              <a:off x="1265993" y="2108200"/>
              <a:ext cx="4447419" cy="3908552"/>
            </a:xfrm>
            <a:prstGeom prst="bentUpArrow">
              <a:avLst>
                <a:gd name="adj1" fmla="val 489"/>
                <a:gd name="adj2" fmla="val 1532"/>
                <a:gd name="adj3" fmla="val 194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Flowchart: Preparation 107">
                  <a:extLst>
                    <a:ext uri="{FF2B5EF4-FFF2-40B4-BE49-F238E27FC236}">
                      <a16:creationId xmlns:a16="http://schemas.microsoft.com/office/drawing/2014/main" id="{54935206-C1C8-60F7-5C40-BCD2EB306F80}"/>
                    </a:ext>
                  </a:extLst>
                </p:cNvPr>
                <p:cNvSpPr/>
                <p:nvPr/>
              </p:nvSpPr>
              <p:spPr>
                <a:xfrm>
                  <a:off x="736297" y="1852168"/>
                  <a:ext cx="1305383" cy="231648"/>
                </a:xfrm>
                <a:prstGeom prst="flowChartPreparat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108" name="Flowchart: Preparation 107">
                  <a:extLst>
                    <a:ext uri="{FF2B5EF4-FFF2-40B4-BE49-F238E27FC236}">
                      <a16:creationId xmlns:a16="http://schemas.microsoft.com/office/drawing/2014/main" id="{54935206-C1C8-60F7-5C40-BCD2EB306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97" y="1852168"/>
                  <a:ext cx="1305383" cy="231648"/>
                </a:xfrm>
                <a:prstGeom prst="flowChartPreparation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Flowchart: Preparation 99">
                  <a:extLst>
                    <a:ext uri="{FF2B5EF4-FFF2-40B4-BE49-F238E27FC236}">
                      <a16:creationId xmlns:a16="http://schemas.microsoft.com/office/drawing/2014/main" id="{1E851FD8-8120-2768-6888-7D3733DEA72E}"/>
                    </a:ext>
                  </a:extLst>
                </p:cNvPr>
                <p:cNvSpPr/>
                <p:nvPr/>
              </p:nvSpPr>
              <p:spPr>
                <a:xfrm>
                  <a:off x="5656261" y="5885688"/>
                  <a:ext cx="1219200" cy="283464"/>
                </a:xfrm>
                <a:prstGeom prst="flowChartPreparat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If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0" name="Flowchart: Preparation 99">
                  <a:extLst>
                    <a:ext uri="{FF2B5EF4-FFF2-40B4-BE49-F238E27FC236}">
                      <a16:creationId xmlns:a16="http://schemas.microsoft.com/office/drawing/2014/main" id="{1E851FD8-8120-2768-6888-7D3733DEA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261" y="5885688"/>
                  <a:ext cx="1219200" cy="283464"/>
                </a:xfrm>
                <a:prstGeom prst="flowChartPreparation">
                  <a:avLst/>
                </a:prstGeom>
                <a:blipFill>
                  <a:blip r:embed="rId6"/>
                  <a:stretch>
                    <a:fillRect b="-145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F459B71-7C1E-D98D-9F40-705E7AC2EDBD}"/>
                </a:ext>
              </a:extLst>
            </p:cNvPr>
            <p:cNvCxnSpPr>
              <a:cxnSpLocks/>
              <a:stCxn id="108" idx="3"/>
            </p:cNvCxnSpPr>
            <p:nvPr/>
          </p:nvCxnSpPr>
          <p:spPr>
            <a:xfrm flipV="1">
              <a:off x="2041680" y="1950720"/>
              <a:ext cx="4167030" cy="172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2">
            <a:extLst>
              <a:ext uri="{FF2B5EF4-FFF2-40B4-BE49-F238E27FC236}">
                <a16:creationId xmlns:a16="http://schemas.microsoft.com/office/drawing/2014/main" id="{3A132136-DC44-1740-7C42-90441DA7A7AF}"/>
              </a:ext>
            </a:extLst>
          </p:cNvPr>
          <p:cNvSpPr txBox="1">
            <a:spLocks/>
          </p:cNvSpPr>
          <p:nvPr/>
        </p:nvSpPr>
        <p:spPr>
          <a:xfrm>
            <a:off x="670080" y="340360"/>
            <a:ext cx="2743199" cy="5811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4848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E5120E66726E46AF5B571E375A86B1" ma:contentTypeVersion="15" ma:contentTypeDescription="Create a new document." ma:contentTypeScope="" ma:versionID="02b6591a595906a75511a9a391818864">
  <xsd:schema xmlns:xsd="http://www.w3.org/2001/XMLSchema" xmlns:xs="http://www.w3.org/2001/XMLSchema" xmlns:p="http://schemas.microsoft.com/office/2006/metadata/properties" xmlns:ns3="bbb83c28-8d04-449d-9a0d-acb30e260be6" xmlns:ns4="30491b45-8852-471d-afae-e847bab124e0" targetNamespace="http://schemas.microsoft.com/office/2006/metadata/properties" ma:root="true" ma:fieldsID="3847a77fb43f7ef64e29183c39a067b8" ns3:_="" ns4:_="">
    <xsd:import namespace="bbb83c28-8d04-449d-9a0d-acb30e260be6"/>
    <xsd:import namespace="30491b45-8852-471d-afae-e847bab124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LengthInSeconds" minOccurs="0"/>
                <xsd:element ref="ns3:MediaServiceSystemTag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83c28-8d04-449d-9a0d-acb30e260b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491b45-8852-471d-afae-e847bab124e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bb83c28-8d04-449d-9a0d-acb30e260be6" xsi:nil="true"/>
  </documentManagement>
</p:properties>
</file>

<file path=customXml/itemProps1.xml><?xml version="1.0" encoding="utf-8"?>
<ds:datastoreItem xmlns:ds="http://schemas.openxmlformats.org/officeDocument/2006/customXml" ds:itemID="{EF90AA24-670D-42C9-B1E4-07A677ED034F}">
  <ds:schemaRefs>
    <ds:schemaRef ds:uri="30491b45-8852-471d-afae-e847bab124e0"/>
    <ds:schemaRef ds:uri="bbb83c28-8d04-449d-9a0d-acb30e260b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3338950-506D-4AFD-9124-E89883E9CC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249165-F638-412C-8E0A-DFB7045CA2E0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30491b45-8852-471d-afae-e847bab124e0"/>
    <ds:schemaRef ds:uri="bbb83c28-8d04-449d-9a0d-acb30e260be6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9dd8f4f-3b8b-4768-aba7-bbd379e0736b}" enabled="0" method="" siteId="{f9dd8f4f-3b8b-4768-aba7-bbd379e073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0</TotalTime>
  <Words>1875</Words>
  <Application>Microsoft Office PowerPoint</Application>
  <PresentationFormat>Custom</PresentationFormat>
  <Paragraphs>196</Paragraphs>
  <Slides>26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Cambria Math</vt:lpstr>
      <vt:lpstr>EB Garamond</vt:lpstr>
      <vt:lpstr>Euphemia</vt:lpstr>
      <vt:lpstr>JetBrains Mono</vt:lpstr>
      <vt:lpstr>Merriweather Sans</vt:lpstr>
      <vt:lpstr>Source Sans Pro</vt:lpstr>
      <vt:lpstr>Times New Roman</vt:lpstr>
      <vt:lpstr>Wingdings</vt:lpstr>
      <vt:lpstr>Serenity 16x9</vt:lpstr>
      <vt:lpstr>Packager Shell Object</vt:lpstr>
      <vt:lpstr>Package</vt:lpstr>
      <vt:lpstr>PowerPoint Presentation</vt:lpstr>
      <vt:lpstr>Problems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design </vt:lpstr>
      <vt:lpstr>Comparative Algorithms:</vt:lpstr>
      <vt:lpstr>Tests Conducted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  <vt:lpstr>References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Keshav Sasanapuri (RIT Student)</dc:creator>
  <cp:lastModifiedBy>Keshav Sasanapuri (RIT Student)</cp:lastModifiedBy>
  <cp:revision>1</cp:revision>
  <dcterms:created xsi:type="dcterms:W3CDTF">2024-05-06T01:58:23Z</dcterms:created>
  <dcterms:modified xsi:type="dcterms:W3CDTF">2024-05-07T16:17:45Z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0x0101006FE5120E66726E46AF5B571E375A86B1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